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5"/>
  </p:notesMasterIdLst>
  <p:handoutMasterIdLst>
    <p:handoutMasterId r:id="rId56"/>
  </p:handoutMasterIdLst>
  <p:sldIdLst>
    <p:sldId id="256" r:id="rId5"/>
    <p:sldId id="300" r:id="rId6"/>
    <p:sldId id="316" r:id="rId7"/>
    <p:sldId id="317" r:id="rId8"/>
    <p:sldId id="299" r:id="rId9"/>
    <p:sldId id="313" r:id="rId10"/>
    <p:sldId id="314" r:id="rId11"/>
    <p:sldId id="294" r:id="rId12"/>
    <p:sldId id="286" r:id="rId13"/>
    <p:sldId id="291" r:id="rId14"/>
    <p:sldId id="280" r:id="rId15"/>
    <p:sldId id="281" r:id="rId16"/>
    <p:sldId id="283" r:id="rId17"/>
    <p:sldId id="282" r:id="rId18"/>
    <p:sldId id="296" r:id="rId19"/>
    <p:sldId id="306" r:id="rId20"/>
    <p:sldId id="258" r:id="rId21"/>
    <p:sldId id="257" r:id="rId22"/>
    <p:sldId id="259" r:id="rId23"/>
    <p:sldId id="260" r:id="rId24"/>
    <p:sldId id="261" r:id="rId25"/>
    <p:sldId id="262" r:id="rId26"/>
    <p:sldId id="263" r:id="rId27"/>
    <p:sldId id="264" r:id="rId28"/>
    <p:sldId id="265" r:id="rId29"/>
    <p:sldId id="266" r:id="rId30"/>
    <p:sldId id="267" r:id="rId31"/>
    <p:sldId id="268" r:id="rId32"/>
    <p:sldId id="307" r:id="rId33"/>
    <p:sldId id="269" r:id="rId34"/>
    <p:sldId id="270" r:id="rId35"/>
    <p:sldId id="271" r:id="rId36"/>
    <p:sldId id="272" r:id="rId37"/>
    <p:sldId id="273" r:id="rId38"/>
    <p:sldId id="276" r:id="rId39"/>
    <p:sldId id="309" r:id="rId40"/>
    <p:sldId id="310" r:id="rId41"/>
    <p:sldId id="274" r:id="rId42"/>
    <p:sldId id="315" r:id="rId43"/>
    <p:sldId id="305" r:id="rId44"/>
    <p:sldId id="275" r:id="rId45"/>
    <p:sldId id="277" r:id="rId46"/>
    <p:sldId id="301" r:id="rId47"/>
    <p:sldId id="308" r:id="rId48"/>
    <p:sldId id="311" r:id="rId49"/>
    <p:sldId id="297" r:id="rId50"/>
    <p:sldId id="290" r:id="rId51"/>
    <p:sldId id="295" r:id="rId52"/>
    <p:sldId id="278" r:id="rId53"/>
    <p:sldId id="279" r:id="rId5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C5500D3-DD82-4A91-96AC-800C209BAD80}">
          <p14:sldIdLst>
            <p14:sldId id="256"/>
            <p14:sldId id="300"/>
            <p14:sldId id="316"/>
            <p14:sldId id="317"/>
            <p14:sldId id="299"/>
            <p14:sldId id="313"/>
            <p14:sldId id="314"/>
            <p14:sldId id="294"/>
            <p14:sldId id="286"/>
          </p14:sldIdLst>
        </p14:section>
        <p14:section name="Untitled Section" id="{4A5A0491-67CD-4B79-8574-1CD9D1A0B8A9}">
          <p14:sldIdLst>
            <p14:sldId id="291"/>
            <p14:sldId id="280"/>
            <p14:sldId id="281"/>
            <p14:sldId id="283"/>
            <p14:sldId id="282"/>
            <p14:sldId id="296"/>
            <p14:sldId id="306"/>
            <p14:sldId id="258"/>
            <p14:sldId id="257"/>
            <p14:sldId id="259"/>
            <p14:sldId id="260"/>
            <p14:sldId id="261"/>
            <p14:sldId id="262"/>
            <p14:sldId id="263"/>
            <p14:sldId id="264"/>
            <p14:sldId id="265"/>
            <p14:sldId id="266"/>
            <p14:sldId id="267"/>
            <p14:sldId id="268"/>
            <p14:sldId id="307"/>
            <p14:sldId id="269"/>
            <p14:sldId id="270"/>
            <p14:sldId id="271"/>
            <p14:sldId id="272"/>
            <p14:sldId id="273"/>
            <p14:sldId id="276"/>
            <p14:sldId id="309"/>
            <p14:sldId id="310"/>
            <p14:sldId id="274"/>
            <p14:sldId id="315"/>
            <p14:sldId id="305"/>
            <p14:sldId id="275"/>
            <p14:sldId id="277"/>
            <p14:sldId id="301"/>
            <p14:sldId id="308"/>
            <p14:sldId id="311"/>
            <p14:sldId id="297"/>
            <p14:sldId id="290"/>
            <p14:sldId id="295"/>
            <p14:sldId id="278"/>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63B95B-A923-47A9-8A73-A1658A7DE8AA}" v="7" dt="2022-12-04T21:48:08.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9" autoAdjust="0"/>
    <p:restoredTop sz="91892" autoAdjust="0"/>
  </p:normalViewPr>
  <p:slideViewPr>
    <p:cSldViewPr snapToGrid="0">
      <p:cViewPr varScale="1">
        <p:scale>
          <a:sx n="35" d="100"/>
          <a:sy n="35" d="100"/>
        </p:scale>
        <p:origin x="52" y="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AF2474CC-DA08-4698-A130-CD4705E4E0CC}" type="datetimeFigureOut">
              <a:rPr lang="en-US" smtClean="0"/>
              <a:t>1/18/2023</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629B0948-4C9D-4380-9ACF-C6D0C27A32B3}" type="slidenum">
              <a:rPr lang="en-US" smtClean="0"/>
              <a:t>‹#›</a:t>
            </a:fld>
            <a:endParaRPr lang="en-US"/>
          </a:p>
        </p:txBody>
      </p:sp>
    </p:spTree>
    <p:extLst>
      <p:ext uri="{BB962C8B-B14F-4D97-AF65-F5344CB8AC3E}">
        <p14:creationId xmlns:p14="http://schemas.microsoft.com/office/powerpoint/2010/main" val="2694122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31A40324-59B9-4315-8ED4-1E81DE2DAA8E}" type="datetimeFigureOut">
              <a:rPr lang="en-US" smtClean="0"/>
              <a:t>1/18/2023</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3587EDC4-24C0-491B-90AB-271491513C2F}" type="slidenum">
              <a:rPr lang="en-US" smtClean="0"/>
              <a:t>‹#›</a:t>
            </a:fld>
            <a:endParaRPr lang="en-US"/>
          </a:p>
        </p:txBody>
      </p:sp>
    </p:spTree>
    <p:extLst>
      <p:ext uri="{BB962C8B-B14F-4D97-AF65-F5344CB8AC3E}">
        <p14:creationId xmlns:p14="http://schemas.microsoft.com/office/powerpoint/2010/main" val="1678388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part of my presentation is</a:t>
            </a:r>
            <a:r>
              <a:rPr lang="en-US" baseline="0" dirty="0"/>
              <a:t> to mathematically show that Riemannian geometry can be expressed as a generalized Lie algebra (GLA). </a:t>
            </a:r>
          </a:p>
          <a:p>
            <a:r>
              <a:rPr lang="en-US" baseline="0" dirty="0"/>
              <a:t>The first portion of my presentation is purely mathematical.</a:t>
            </a:r>
          </a:p>
          <a:p>
            <a:r>
              <a:rPr lang="en-US" baseline="0" dirty="0"/>
              <a:t>The second part is to show that Einstein’s equations for general relativity (GR) can be written in terms of this generalized Lie algebra with potential observable consequences.</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1</a:t>
            </a:fld>
            <a:endParaRPr lang="en-US"/>
          </a:p>
        </p:txBody>
      </p:sp>
    </p:spTree>
    <p:extLst>
      <p:ext uri="{BB962C8B-B14F-4D97-AF65-F5344CB8AC3E}">
        <p14:creationId xmlns:p14="http://schemas.microsoft.com/office/powerpoint/2010/main" val="1868631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X</a:t>
            </a:r>
            <a:r>
              <a:rPr lang="en-US" baseline="0" dirty="0"/>
              <a:t> space is  Euclidian without curvature, then the D and X commutators gives the standard Heisenberg Lie algebra.</a:t>
            </a:r>
          </a:p>
          <a:p>
            <a:r>
              <a:rPr lang="en-US" baseline="0" dirty="0"/>
              <a:t>We here confirm that </a:t>
            </a:r>
            <a:r>
              <a:rPr lang="en-US" baseline="0" dirty="0" err="1"/>
              <a:t>dX</a:t>
            </a:r>
            <a:r>
              <a:rPr lang="en-US" baseline="0" dirty="0"/>
              <a:t> is given by an infinitesimal distance in the unit direction.</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21</a:t>
            </a:fld>
            <a:endParaRPr lang="en-US"/>
          </a:p>
        </p:txBody>
      </p:sp>
    </p:spTree>
    <p:extLst>
      <p:ext uri="{BB962C8B-B14F-4D97-AF65-F5344CB8AC3E}">
        <p14:creationId xmlns:p14="http://schemas.microsoft.com/office/powerpoint/2010/main" val="4243648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if we allow</a:t>
            </a:r>
            <a:r>
              <a:rPr lang="en-US" baseline="0" dirty="0"/>
              <a:t> for curvature in the X eigenvalue space, then the actions of the different D operators can interfere with each other.</a:t>
            </a:r>
          </a:p>
          <a:p>
            <a:r>
              <a:rPr lang="en-US" baseline="0" dirty="0"/>
              <a:t>This gives a [D, X] commutator that depends upon where one is in the X space and proves that this commutator is the metric of the X space g(X).</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22</a:t>
            </a:fld>
            <a:endParaRPr lang="en-US"/>
          </a:p>
        </p:txBody>
      </p:sp>
    </p:spTree>
    <p:extLst>
      <p:ext uri="{BB962C8B-B14F-4D97-AF65-F5344CB8AC3E}">
        <p14:creationId xmlns:p14="http://schemas.microsoft.com/office/powerpoint/2010/main" val="1831754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a:t>
            </a:r>
            <a:r>
              <a:rPr lang="en-US" baseline="0" dirty="0"/>
              <a:t> we here prove that ds</a:t>
            </a:r>
            <a:r>
              <a:rPr lang="en-US" baseline="30000" dirty="0"/>
              <a:t>2</a:t>
            </a:r>
            <a:r>
              <a:rPr lang="en-US" baseline="0" dirty="0"/>
              <a:t> = g dx dx where g is the [D, X] commutator</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23</a:t>
            </a:fld>
            <a:endParaRPr lang="en-US"/>
          </a:p>
        </p:txBody>
      </p:sp>
    </p:spTree>
    <p:extLst>
      <p:ext uri="{BB962C8B-B14F-4D97-AF65-F5344CB8AC3E}">
        <p14:creationId xmlns:p14="http://schemas.microsoft.com/office/powerpoint/2010/main" val="762106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X</a:t>
            </a:r>
            <a:r>
              <a:rPr lang="en-US" baseline="0" dirty="0"/>
              <a:t> (position) diagonal representation, |y&gt;, we now obtain an expression for the D operators as the derivative with respect to the eigenvalue y plus a vector operator A(y).</a:t>
            </a:r>
          </a:p>
          <a:p>
            <a:r>
              <a:rPr lang="en-US" baseline="0" dirty="0"/>
              <a:t>This give a representation of the D operator in the X diagonal representation space.</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24</a:t>
            </a:fld>
            <a:endParaRPr lang="en-US"/>
          </a:p>
        </p:txBody>
      </p:sp>
    </p:spTree>
    <p:extLst>
      <p:ext uri="{BB962C8B-B14F-4D97-AF65-F5344CB8AC3E}">
        <p14:creationId xmlns:p14="http://schemas.microsoft.com/office/powerpoint/2010/main" val="2535020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a:t>
            </a:r>
            <a:r>
              <a:rPr lang="en-US" baseline="0" dirty="0"/>
              <a:t> can now express the Christoffel symbols as commutators as shown using this D representation and the fact that g = [D, X]</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25</a:t>
            </a:fld>
            <a:endParaRPr lang="en-US"/>
          </a:p>
        </p:txBody>
      </p:sp>
    </p:spTree>
    <p:extLst>
      <p:ext uri="{BB962C8B-B14F-4D97-AF65-F5344CB8AC3E}">
        <p14:creationId xmlns:p14="http://schemas.microsoft.com/office/powerpoint/2010/main" val="31326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now allows the expression of the Riemann, Ricci, and curvature tensors as commutators.</a:t>
            </a:r>
          </a:p>
          <a:p>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26</a:t>
            </a:fld>
            <a:endParaRPr lang="en-US"/>
          </a:p>
        </p:txBody>
      </p:sp>
    </p:spTree>
    <p:extLst>
      <p:ext uri="{BB962C8B-B14F-4D97-AF65-F5344CB8AC3E}">
        <p14:creationId xmlns:p14="http://schemas.microsoft.com/office/powerpoint/2010/main" val="2637616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also express the covariant and contravariant </a:t>
            </a:r>
            <a:r>
              <a:rPr lang="en-US" baseline="0" dirty="0"/>
              <a:t>derivatives in terms of the commutator based Christoffel symbols. </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27</a:t>
            </a:fld>
            <a:endParaRPr lang="en-US"/>
          </a:p>
        </p:txBody>
      </p:sp>
    </p:spTree>
    <p:extLst>
      <p:ext uri="{BB962C8B-B14F-4D97-AF65-F5344CB8AC3E}">
        <p14:creationId xmlns:p14="http://schemas.microsoft.com/office/powerpoint/2010/main" val="3870554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orbital</a:t>
            </a:r>
            <a:r>
              <a:rPr lang="en-US" baseline="0" dirty="0"/>
              <a:t> angular momentum tensor L can now be expressed in terms of X and D as well as the critical tensor F = [D, D] and spin for a spinor field. </a:t>
            </a:r>
          </a:p>
          <a:p>
            <a:r>
              <a:rPr lang="en-US" baseline="0" dirty="0"/>
              <a:t>Each of these are antisymmetric, so their addition to the metric, as with other antisymmetric operators will not alter length or angle and thus leave the geometry unchanged.</a:t>
            </a:r>
          </a:p>
          <a:p>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28</a:t>
            </a:fld>
            <a:endParaRPr lang="en-US"/>
          </a:p>
        </p:txBody>
      </p:sp>
    </p:spTree>
    <p:extLst>
      <p:ext uri="{BB962C8B-B14F-4D97-AF65-F5344CB8AC3E}">
        <p14:creationId xmlns:p14="http://schemas.microsoft.com/office/powerpoint/2010/main" val="3966611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utilize</a:t>
            </a:r>
            <a:r>
              <a:rPr lang="en-US" baseline="0" dirty="0"/>
              <a:t> 2n+1 dimensional generalized Lie algebra to express the equations for general relativity.</a:t>
            </a:r>
            <a:endParaRPr lang="en-US" dirty="0"/>
          </a:p>
          <a:p>
            <a:r>
              <a:rPr lang="en-US" dirty="0"/>
              <a:t>Everything</a:t>
            </a:r>
            <a:r>
              <a:rPr lang="en-US" baseline="0" dirty="0"/>
              <a:t> so far is just a new expression of Riemannian geometry as representations of a generalized Heisenberg Lie algebra with position dependent structure constants. </a:t>
            </a:r>
          </a:p>
          <a:p>
            <a:r>
              <a:rPr lang="en-US" baseline="0" dirty="0"/>
              <a:t>We now can express space-time operators as </a:t>
            </a:r>
            <a:r>
              <a:rPr lang="en-US" baseline="0" dirty="0" err="1"/>
              <a:t>Xs</a:t>
            </a:r>
            <a:r>
              <a:rPr lang="en-US" baseline="0" dirty="0"/>
              <a:t> and generalized momentum operators as Ds.</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30</a:t>
            </a:fld>
            <a:endParaRPr lang="en-US"/>
          </a:p>
        </p:txBody>
      </p:sp>
    </p:spTree>
    <p:extLst>
      <p:ext uri="{BB962C8B-B14F-4D97-AF65-F5344CB8AC3E}">
        <p14:creationId xmlns:p14="http://schemas.microsoft.com/office/powerpoint/2010/main" val="1163549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previous work I</a:t>
            </a:r>
            <a:r>
              <a:rPr lang="en-US" baseline="0" dirty="0"/>
              <a:t> extended the Poincare Lie algebra with four operators for space-time to a 15 parameter Lie algebra. </a:t>
            </a:r>
          </a:p>
          <a:p>
            <a:r>
              <a:rPr lang="en-US" baseline="0" dirty="0"/>
              <a:t>This provides an easier and more transparent way to one uncover the representations of the Poincare subalgebra.</a:t>
            </a:r>
          </a:p>
          <a:p>
            <a:r>
              <a:rPr lang="en-US" baseline="0" dirty="0"/>
              <a:t>It also allows a manifestly covariant expression of a spin ½ particle in an electromagnetic field. </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31</a:t>
            </a:fld>
            <a:endParaRPr lang="en-US"/>
          </a:p>
        </p:txBody>
      </p:sp>
    </p:spTree>
    <p:extLst>
      <p:ext uri="{BB962C8B-B14F-4D97-AF65-F5344CB8AC3E}">
        <p14:creationId xmlns:p14="http://schemas.microsoft.com/office/powerpoint/2010/main" val="3999553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87EDC4-24C0-491B-90AB-271491513C2F}" type="slidenum">
              <a:rPr lang="en-US" smtClean="0"/>
              <a:t>11</a:t>
            </a:fld>
            <a:endParaRPr lang="en-US"/>
          </a:p>
        </p:txBody>
      </p:sp>
    </p:spTree>
    <p:extLst>
      <p:ext uri="{BB962C8B-B14F-4D97-AF65-F5344CB8AC3E}">
        <p14:creationId xmlns:p14="http://schemas.microsoft.com/office/powerpoint/2010/main" val="3802642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 show the explicit commutation rules of that</a:t>
            </a:r>
            <a:r>
              <a:rPr lang="en-US" baseline="0" dirty="0"/>
              <a:t> 15 parameter Lie algebra whose representations give free particle creation and annihilation operators.  </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32</a:t>
            </a:fld>
            <a:endParaRPr lang="en-US"/>
          </a:p>
        </p:txBody>
      </p:sp>
    </p:spTree>
    <p:extLst>
      <p:ext uri="{BB962C8B-B14F-4D97-AF65-F5344CB8AC3E}">
        <p14:creationId xmlns:p14="http://schemas.microsoft.com/office/powerpoint/2010/main" val="1031785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new generalized Lie algebra, we see that the</a:t>
            </a:r>
            <a:r>
              <a:rPr lang="en-US" baseline="0" dirty="0"/>
              <a:t> metric of the Abelian representation is given by the [D, X] commutator.</a:t>
            </a:r>
          </a:p>
          <a:p>
            <a:r>
              <a:rPr lang="en-US" baseline="0" dirty="0"/>
              <a:t>This then allows us to compute the [D, D] commutator when the vector fields support the standard model. </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33</a:t>
            </a:fld>
            <a:endParaRPr lang="en-US"/>
          </a:p>
        </p:txBody>
      </p:sp>
    </p:spTree>
    <p:extLst>
      <p:ext uri="{BB962C8B-B14F-4D97-AF65-F5344CB8AC3E}">
        <p14:creationId xmlns:p14="http://schemas.microsoft.com/office/powerpoint/2010/main" val="33874014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a:t>
            </a:r>
            <a:r>
              <a:rPr lang="en-US" baseline="0" dirty="0"/>
              <a:t> the previous results of commutators for the Christoffel symbols, the metric, the D operator, and the Riemann, Ricci, and curvature tensor,</a:t>
            </a:r>
          </a:p>
          <a:p>
            <a:r>
              <a:rPr lang="en-US" baseline="0" dirty="0"/>
              <a:t>    one can express Einstein’s equations as commutators in this generalized algebra that determine the metric from the energy momentum tensor.</a:t>
            </a:r>
          </a:p>
          <a:p>
            <a:r>
              <a:rPr lang="en-US" baseline="0" dirty="0"/>
              <a:t> </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34</a:t>
            </a:fld>
            <a:endParaRPr lang="en-US"/>
          </a:p>
        </p:txBody>
      </p:sp>
    </p:spTree>
    <p:extLst>
      <p:ext uri="{BB962C8B-B14F-4D97-AF65-F5344CB8AC3E}">
        <p14:creationId xmlns:p14="http://schemas.microsoft.com/office/powerpoint/2010/main" val="2735252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can now use the Schwarzschild classical</a:t>
            </a:r>
            <a:r>
              <a:rPr lang="en-US" baseline="0" dirty="0"/>
              <a:t> solution to give the [D, X] metric near a spherical mass in the familiar way. </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35</a:t>
            </a:fld>
            <a:endParaRPr lang="en-US"/>
          </a:p>
        </p:txBody>
      </p:sp>
    </p:spTree>
    <p:extLst>
      <p:ext uri="{BB962C8B-B14F-4D97-AF65-F5344CB8AC3E}">
        <p14:creationId xmlns:p14="http://schemas.microsoft.com/office/powerpoint/2010/main" val="1245444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implies that the Heisenberg</a:t>
            </a:r>
            <a:r>
              <a:rPr lang="en-US" baseline="0" dirty="0"/>
              <a:t> uncertainty principle is generalized to a new form for position &amp; momentum and also for energy and time as shown.</a:t>
            </a:r>
          </a:p>
          <a:p>
            <a:r>
              <a:rPr lang="en-US" baseline="0" dirty="0"/>
              <a:t>One can combine these two equations to obtain a new form of the uncertainty principle. </a:t>
            </a:r>
          </a:p>
          <a:p>
            <a:r>
              <a:rPr lang="en-US" baseline="0" dirty="0"/>
              <a:t>It is possible that one could see effects of these altered uncertainty equations in atomic spectra in strong gravitational fields.</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38</a:t>
            </a:fld>
            <a:endParaRPr lang="en-US"/>
          </a:p>
        </p:txBody>
      </p:sp>
    </p:spTree>
    <p:extLst>
      <p:ext uri="{BB962C8B-B14F-4D97-AF65-F5344CB8AC3E}">
        <p14:creationId xmlns:p14="http://schemas.microsoft.com/office/powerpoint/2010/main" val="2057373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Currently,</a:t>
            </a:r>
            <a:r>
              <a:rPr lang="en-US" baseline="0" dirty="0">
                <a:latin typeface="Times New Roman" panose="02020603050405020304" pitchFamily="18" charset="0"/>
                <a:cs typeface="Times New Roman" panose="02020603050405020304" pitchFamily="18" charset="0"/>
              </a:rPr>
              <a:t> w</a:t>
            </a:r>
            <a:r>
              <a:rPr lang="en-US" dirty="0">
                <a:latin typeface="Times New Roman" panose="02020603050405020304" pitchFamily="18" charset="0"/>
                <a:cs typeface="Times New Roman" panose="02020603050405020304" pitchFamily="18" charset="0"/>
              </a:rPr>
              <a:t>e</a:t>
            </a:r>
            <a:r>
              <a:rPr lang="en-US" baseline="0" dirty="0">
                <a:latin typeface="Times New Roman" panose="02020603050405020304" pitchFamily="18" charset="0"/>
                <a:cs typeface="Times New Roman" panose="02020603050405020304" pitchFamily="18" charset="0"/>
              </a:rPr>
              <a:t> are studying this framework where t</a:t>
            </a:r>
            <a:r>
              <a:rPr lang="en-US" dirty="0">
                <a:latin typeface="Times New Roman" panose="02020603050405020304" pitchFamily="18" charset="0"/>
                <a:cs typeface="Times New Roman" panose="02020603050405020304" pitchFamily="18" charset="0"/>
              </a:rPr>
              <a:t>he generalized momentum D with quantized fields for both the A vectors fields as per the SM, and a quantized metric </a:t>
            </a:r>
            <a:r>
              <a:rPr lang="en-US" dirty="0" err="1"/>
              <a:t>g</a:t>
            </a:r>
            <a:r>
              <a:rPr lang="en-US" baseline="30000" dirty="0" err="1">
                <a:latin typeface="Symbol" panose="05050102010706020507" pitchFamily="18" charset="2"/>
              </a:rPr>
              <a:t>mn</a:t>
            </a:r>
            <a:r>
              <a:rPr lang="en-US" dirty="0">
                <a:latin typeface="Times New Roman" panose="02020603050405020304" pitchFamily="18" charset="0"/>
                <a:cs typeface="Times New Roman" panose="02020603050405020304" pitchFamily="18" charset="0"/>
              </a:rPr>
              <a:t> as a spin 2 	massless Poincare representation.</a:t>
            </a:r>
            <a:r>
              <a:rPr lang="en-US" dirty="0"/>
              <a:t> </a:t>
            </a:r>
          </a:p>
          <a:p>
            <a:r>
              <a:rPr lang="en-US" dirty="0"/>
              <a:t>Specifically,</a:t>
            </a:r>
            <a:r>
              <a:rPr lang="en-US" baseline="0" dirty="0"/>
              <a:t> w</a:t>
            </a:r>
            <a:r>
              <a:rPr lang="en-US" dirty="0"/>
              <a:t>e are studying the associated gauge transformations that can link the SM with GR in this algebra and possible observable consequences. </a:t>
            </a:r>
          </a:p>
          <a:p>
            <a:endParaRPr lang="en-US" dirty="0"/>
          </a:p>
          <a:p>
            <a:r>
              <a:rPr lang="en-US" dirty="0"/>
              <a:t>The notes pages for</a:t>
            </a:r>
            <a:r>
              <a:rPr lang="en-US" baseline="0" dirty="0"/>
              <a:t> this PowerPoint contain a transcription of my talk.</a:t>
            </a:r>
            <a:endParaRPr lang="en-US" dirty="0"/>
          </a:p>
          <a:p>
            <a:r>
              <a:rPr lang="en-US" dirty="0"/>
              <a:t>A draft of our current preprint</a:t>
            </a:r>
            <a:r>
              <a:rPr lang="en-US" baseline="0" dirty="0"/>
              <a:t> is on our </a:t>
            </a:r>
            <a:r>
              <a:rPr lang="en-US" sz="1600" baseline="0" dirty="0">
                <a:solidFill>
                  <a:schemeClr val="tx1"/>
                </a:solidFill>
              </a:rPr>
              <a:t>web page at  www.asg.sc.edu </a:t>
            </a:r>
          </a:p>
          <a:p>
            <a:r>
              <a:rPr lang="en-US" sz="1600" baseline="0" dirty="0">
                <a:solidFill>
                  <a:schemeClr val="tx1"/>
                </a:solidFill>
              </a:rPr>
              <a:t>	</a:t>
            </a:r>
            <a:r>
              <a:rPr lang="en-US" baseline="0" dirty="0"/>
              <a:t>and is updated as we make progress.</a:t>
            </a:r>
          </a:p>
          <a:p>
            <a:r>
              <a:rPr lang="en-US" baseline="0" dirty="0"/>
              <a:t>My email is jjohnson@sc.edu</a:t>
            </a:r>
          </a:p>
          <a:p>
            <a:endParaRPr lang="en-US" dirty="0"/>
          </a:p>
          <a:p>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41</a:t>
            </a:fld>
            <a:endParaRPr lang="en-US"/>
          </a:p>
        </p:txBody>
      </p:sp>
    </p:spTree>
    <p:extLst>
      <p:ext uri="{BB962C8B-B14F-4D97-AF65-F5344CB8AC3E}">
        <p14:creationId xmlns:p14="http://schemas.microsoft.com/office/powerpoint/2010/main" val="4253994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42</a:t>
            </a:fld>
            <a:endParaRPr lang="en-US"/>
          </a:p>
        </p:txBody>
      </p:sp>
    </p:spTree>
    <p:extLst>
      <p:ext uri="{BB962C8B-B14F-4D97-AF65-F5344CB8AC3E}">
        <p14:creationId xmlns:p14="http://schemas.microsoft.com/office/powerpoint/2010/main" val="2737573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7EDC4-24C0-491B-90AB-271491513C2F}" type="slidenum">
              <a:rPr lang="en-US" smtClean="0"/>
              <a:t>49</a:t>
            </a:fld>
            <a:endParaRPr lang="en-US"/>
          </a:p>
        </p:txBody>
      </p:sp>
    </p:spTree>
    <p:extLst>
      <p:ext uri="{BB962C8B-B14F-4D97-AF65-F5344CB8AC3E}">
        <p14:creationId xmlns:p14="http://schemas.microsoft.com/office/powerpoint/2010/main" val="42935537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87EDC4-24C0-491B-90AB-271491513C2F}" type="slidenum">
              <a:rPr lang="en-US" smtClean="0"/>
              <a:t>50</a:t>
            </a:fld>
            <a:endParaRPr lang="en-US"/>
          </a:p>
        </p:txBody>
      </p:sp>
    </p:spTree>
    <p:extLst>
      <p:ext uri="{BB962C8B-B14F-4D97-AF65-F5344CB8AC3E}">
        <p14:creationId xmlns:p14="http://schemas.microsoft.com/office/powerpoint/2010/main" val="3722078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87EDC4-24C0-491B-90AB-271491513C2F}" type="slidenum">
              <a:rPr lang="en-US" smtClean="0"/>
              <a:t>12</a:t>
            </a:fld>
            <a:endParaRPr lang="en-US"/>
          </a:p>
        </p:txBody>
      </p:sp>
    </p:spTree>
    <p:extLst>
      <p:ext uri="{BB962C8B-B14F-4D97-AF65-F5344CB8AC3E}">
        <p14:creationId xmlns:p14="http://schemas.microsoft.com/office/powerpoint/2010/main" val="65215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87EDC4-24C0-491B-90AB-271491513C2F}" type="slidenum">
              <a:rPr lang="en-US" smtClean="0"/>
              <a:t>13</a:t>
            </a:fld>
            <a:endParaRPr lang="en-US"/>
          </a:p>
        </p:txBody>
      </p:sp>
    </p:spTree>
    <p:extLst>
      <p:ext uri="{BB962C8B-B14F-4D97-AF65-F5344CB8AC3E}">
        <p14:creationId xmlns:p14="http://schemas.microsoft.com/office/powerpoint/2010/main" val="2403569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7EDC4-24C0-491B-90AB-271491513C2F}" type="slidenum">
              <a:rPr lang="en-US" smtClean="0"/>
              <a:t>14</a:t>
            </a:fld>
            <a:endParaRPr lang="en-US"/>
          </a:p>
        </p:txBody>
      </p:sp>
    </p:spTree>
    <p:extLst>
      <p:ext uri="{BB962C8B-B14F-4D97-AF65-F5344CB8AC3E}">
        <p14:creationId xmlns:p14="http://schemas.microsoft.com/office/powerpoint/2010/main" val="4239474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generalize</a:t>
            </a:r>
            <a:r>
              <a:rPr lang="en-US" baseline="0" dirty="0"/>
              <a:t> a Lie algebra by letting the structure constants be functions of the algebra basis elements. </a:t>
            </a:r>
          </a:p>
          <a:p>
            <a:r>
              <a:rPr lang="en-US" baseline="0" dirty="0"/>
              <a:t>I will use standard Dirac notation with bra and ket vectors for the representations of this Lie algebra on a Hilbert space.</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17</a:t>
            </a:fld>
            <a:endParaRPr lang="en-US"/>
          </a:p>
        </p:txBody>
      </p:sp>
    </p:spTree>
    <p:extLst>
      <p:ext uri="{BB962C8B-B14F-4D97-AF65-F5344CB8AC3E}">
        <p14:creationId xmlns:p14="http://schemas.microsoft.com/office/powerpoint/2010/main" val="1363586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first</a:t>
            </a:r>
            <a:r>
              <a:rPr lang="en-US" baseline="0" dirty="0"/>
              <a:t> set of basis elements of the algebra are to be an n-dimensional Abelian Lie algebra </a:t>
            </a:r>
            <a:r>
              <a:rPr lang="en-US" dirty="0">
                <a:latin typeface="Times New Roman" panose="02020603050405020304" pitchFamily="18" charset="0"/>
                <a:cs typeface="Times New Roman" panose="02020603050405020304" pitchFamily="18" charset="0"/>
              </a:rPr>
              <a:t>such as might represent space and time</a:t>
            </a:r>
            <a:r>
              <a:rPr lang="en-US" baseline="0" dirty="0">
                <a:latin typeface="Times New Roman" panose="02020603050405020304" pitchFamily="18" charset="0"/>
                <a:cs typeface="Times New Roman" panose="02020603050405020304" pitchFamily="18" charset="0"/>
              </a:rPr>
              <a:t> observables.</a:t>
            </a:r>
            <a:endParaRPr lang="en-US"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The simultaneous eigenvalues will label</a:t>
            </a:r>
            <a:r>
              <a:rPr lang="en-US" baseline="0" dirty="0">
                <a:latin typeface="Times New Roman" panose="02020603050405020304" pitchFamily="18" charset="0"/>
                <a:cs typeface="Times New Roman" panose="02020603050405020304" pitchFamily="18" charset="0"/>
              </a:rPr>
              <a:t> the basis vectors of the Hilbert representation space which are to be normalized to unity.</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18</a:t>
            </a:fld>
            <a:endParaRPr lang="en-US"/>
          </a:p>
        </p:txBody>
      </p:sp>
    </p:spTree>
    <p:extLst>
      <p:ext uri="{BB962C8B-B14F-4D97-AF65-F5344CB8AC3E}">
        <p14:creationId xmlns:p14="http://schemas.microsoft.com/office/powerpoint/2010/main" val="2067264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here show the decomposition of unity with these basis vectors.</a:t>
            </a:r>
          </a:p>
          <a:p>
            <a:r>
              <a:rPr lang="en-US" baseline="0" dirty="0"/>
              <a:t>This gives the expansion of an abstract vector in the representation space as well as an expression for the scalar product with this basis.</a:t>
            </a:r>
          </a:p>
          <a:p>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19</a:t>
            </a:fld>
            <a:endParaRPr lang="en-US"/>
          </a:p>
        </p:txBody>
      </p:sp>
    </p:spTree>
    <p:extLst>
      <p:ext uri="{BB962C8B-B14F-4D97-AF65-F5344CB8AC3E}">
        <p14:creationId xmlns:p14="http://schemas.microsoft.com/office/powerpoint/2010/main" val="4095672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adjoin</a:t>
            </a:r>
            <a:r>
              <a:rPr lang="en-US" baseline="0" dirty="0"/>
              <a:t> n new basis elements D to the previous Abelian n dimensional algebra.</a:t>
            </a:r>
          </a:p>
          <a:p>
            <a:r>
              <a:rPr lang="en-US" baseline="0" dirty="0"/>
              <a:t>These D operators are by definition to translate the X vectors respectively an infinitesimal amount in a direction given by a unit vector.</a:t>
            </a:r>
          </a:p>
          <a:p>
            <a:r>
              <a:rPr lang="en-US" baseline="0" dirty="0"/>
              <a:t>This shows that the commutator [D, X] defines the infinitesimal translation in the manner of Lie group transformations</a:t>
            </a:r>
            <a:endParaRPr lang="en-US" dirty="0"/>
          </a:p>
        </p:txBody>
      </p:sp>
      <p:sp>
        <p:nvSpPr>
          <p:cNvPr id="4" name="Slide Number Placeholder 3"/>
          <p:cNvSpPr>
            <a:spLocks noGrp="1"/>
          </p:cNvSpPr>
          <p:nvPr>
            <p:ph type="sldNum" sz="quarter" idx="10"/>
          </p:nvPr>
        </p:nvSpPr>
        <p:spPr/>
        <p:txBody>
          <a:bodyPr/>
          <a:lstStyle/>
          <a:p>
            <a:fld id="{3587EDC4-24C0-491B-90AB-271491513C2F}" type="slidenum">
              <a:rPr lang="en-US" smtClean="0"/>
              <a:t>20</a:t>
            </a:fld>
            <a:endParaRPr lang="en-US"/>
          </a:p>
        </p:txBody>
      </p:sp>
    </p:spTree>
    <p:extLst>
      <p:ext uri="{BB962C8B-B14F-4D97-AF65-F5344CB8AC3E}">
        <p14:creationId xmlns:p14="http://schemas.microsoft.com/office/powerpoint/2010/main" val="3122091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06B5EB-957F-4EA0-9A5D-0605D1F7DD82}" type="datetime1">
              <a:rPr lang="en-US" smtClean="0"/>
              <a:t>1/18/2023</a:t>
            </a:fld>
            <a:endParaRPr lang="en-US"/>
          </a:p>
        </p:txBody>
      </p:sp>
      <p:sp>
        <p:nvSpPr>
          <p:cNvPr id="5" name="Footer Placeholder 4"/>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176817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96DEDF-B673-4C13-BBDA-A010DD098376}" type="datetime1">
              <a:rPr lang="en-US" smtClean="0"/>
              <a:t>1/18/2023</a:t>
            </a:fld>
            <a:endParaRPr lang="en-US"/>
          </a:p>
        </p:txBody>
      </p:sp>
      <p:sp>
        <p:nvSpPr>
          <p:cNvPr id="5" name="Footer Placeholder 4"/>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604354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6E23A-C5A9-418E-A204-256A1169244C}" type="datetime1">
              <a:rPr lang="en-US" smtClean="0"/>
              <a:t>1/18/2023</a:t>
            </a:fld>
            <a:endParaRPr lang="en-US"/>
          </a:p>
        </p:txBody>
      </p:sp>
      <p:sp>
        <p:nvSpPr>
          <p:cNvPr id="5" name="Footer Placeholder 4"/>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375244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805A2C-0A3A-4AEE-99C7-0E84D1589880}" type="datetime1">
              <a:rPr lang="en-US" smtClean="0"/>
              <a:t>1/18/2023</a:t>
            </a:fld>
            <a:endParaRPr lang="en-US"/>
          </a:p>
        </p:txBody>
      </p:sp>
      <p:sp>
        <p:nvSpPr>
          <p:cNvPr id="5" name="Footer Placeholder 4"/>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273901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A91124-74DD-4BDB-9FF0-0FE210543483}" type="datetime1">
              <a:rPr lang="en-US" smtClean="0"/>
              <a:t>1/18/2023</a:t>
            </a:fld>
            <a:endParaRPr lang="en-US"/>
          </a:p>
        </p:txBody>
      </p:sp>
      <p:sp>
        <p:nvSpPr>
          <p:cNvPr id="5" name="Footer Placeholder 4"/>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3411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A0CB33-80A2-4221-AD2E-8D097666C5AB}" type="datetime1">
              <a:rPr lang="en-US" smtClean="0"/>
              <a:t>1/18/2023</a:t>
            </a:fld>
            <a:endParaRPr lang="en-US"/>
          </a:p>
        </p:txBody>
      </p:sp>
      <p:sp>
        <p:nvSpPr>
          <p:cNvPr id="6" name="Footer Placeholder 5"/>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7" name="Slide Number Placeholder 6"/>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1101478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24E493-EE9E-4A85-B884-EEFAB594123E}" type="datetime1">
              <a:rPr lang="en-US" smtClean="0"/>
              <a:t>1/18/2023</a:t>
            </a:fld>
            <a:endParaRPr lang="en-US"/>
          </a:p>
        </p:txBody>
      </p:sp>
      <p:sp>
        <p:nvSpPr>
          <p:cNvPr id="8" name="Footer Placeholder 7"/>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9" name="Slide Number Placeholder 8"/>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130813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3D5E8-F736-4896-B7A2-FBD23977AA85}" type="datetime1">
              <a:rPr lang="en-US" smtClean="0"/>
              <a:t>1/18/2023</a:t>
            </a:fld>
            <a:endParaRPr lang="en-US"/>
          </a:p>
        </p:txBody>
      </p:sp>
      <p:sp>
        <p:nvSpPr>
          <p:cNvPr id="4" name="Footer Placeholder 3"/>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49314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06A11-769C-495F-AE60-C0E35F969011}" type="datetime1">
              <a:rPr lang="en-US" smtClean="0"/>
              <a:t>1/18/2023</a:t>
            </a:fld>
            <a:endParaRPr lang="en-US"/>
          </a:p>
        </p:txBody>
      </p:sp>
      <p:sp>
        <p:nvSpPr>
          <p:cNvPr id="3" name="Footer Placeholder 2"/>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4" name="Slide Number Placeholder 3"/>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254981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C1515A-58FB-441D-8B0A-8FEE2FE5A0E9}" type="datetime1">
              <a:rPr lang="en-US" smtClean="0"/>
              <a:t>1/18/2023</a:t>
            </a:fld>
            <a:endParaRPr lang="en-US"/>
          </a:p>
        </p:txBody>
      </p:sp>
      <p:sp>
        <p:nvSpPr>
          <p:cNvPr id="6" name="Footer Placeholder 5"/>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7" name="Slide Number Placeholder 6"/>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89501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E3782C-DF84-41F3-AC80-1D69A75B1772}" type="datetime1">
              <a:rPr lang="en-US" smtClean="0"/>
              <a:t>1/18/2023</a:t>
            </a:fld>
            <a:endParaRPr lang="en-US"/>
          </a:p>
        </p:txBody>
      </p:sp>
      <p:sp>
        <p:nvSpPr>
          <p:cNvPr id="6" name="Footer Placeholder 5"/>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7" name="Slide Number Placeholder 6"/>
          <p:cNvSpPr>
            <a:spLocks noGrp="1"/>
          </p:cNvSpPr>
          <p:nvPr>
            <p:ph type="sldNum" sz="quarter" idx="12"/>
          </p:nvPr>
        </p:nvSpPr>
        <p:spPr/>
        <p:txBody>
          <a:bodyPr/>
          <a:lstStyle/>
          <a:p>
            <a:fld id="{79C9054C-E1B5-4C07-BAE6-A150A841A84F}" type="slidenum">
              <a:rPr lang="en-US" smtClean="0"/>
              <a:t>‹#›</a:t>
            </a:fld>
            <a:endParaRPr lang="en-US"/>
          </a:p>
        </p:txBody>
      </p:sp>
    </p:spTree>
    <p:extLst>
      <p:ext uri="{BB962C8B-B14F-4D97-AF65-F5344CB8AC3E}">
        <p14:creationId xmlns:p14="http://schemas.microsoft.com/office/powerpoint/2010/main" val="287914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F6117-C9E2-4501-8FBA-F1EED309DB40}" type="datetime1">
              <a:rPr lang="en-US" smtClean="0"/>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January 19, 2023  Joseph E. Johnson, PhD ;   Department of Physics and Astronomy, University of South Carolina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9054C-E1B5-4C07-BAE6-A150A841A84F}" type="slidenum">
              <a:rPr lang="en-US" smtClean="0"/>
              <a:t>‹#›</a:t>
            </a:fld>
            <a:endParaRPr lang="en-US"/>
          </a:p>
        </p:txBody>
      </p:sp>
    </p:spTree>
    <p:extLst>
      <p:ext uri="{BB962C8B-B14F-4D97-AF65-F5344CB8AC3E}">
        <p14:creationId xmlns:p14="http://schemas.microsoft.com/office/powerpoint/2010/main" val="364452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NUL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Inverse_element" TargetMode="External"/><Relationship Id="rId3" Type="http://schemas.openxmlformats.org/officeDocument/2006/relationships/hyperlink" Target="https://en.wikipedia.org/wiki/Set_(mathematics)" TargetMode="External"/><Relationship Id="rId7" Type="http://schemas.openxmlformats.org/officeDocument/2006/relationships/hyperlink" Target="https://en.wikipedia.org/wiki/Identity_el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en.wikipedia.org/wiki/Associative_property" TargetMode="External"/><Relationship Id="rId5" Type="http://schemas.openxmlformats.org/officeDocument/2006/relationships/hyperlink" Target="https://en.wikipedia.org/wiki/Element_(mathematics)" TargetMode="External"/><Relationship Id="rId4" Type="http://schemas.openxmlformats.org/officeDocument/2006/relationships/hyperlink" Target="https://en.wikipedia.org/wiki/Binary_opera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arxiv.org/abs/1606.00701"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sg.sc.edu/"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en.wikipedia.org/wiki/Multiplicative_invers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15000"/>
              </a:lnSpc>
              <a:spcBef>
                <a:spcPts val="0"/>
              </a:spcBef>
              <a:spcAft>
                <a:spcPts val="100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Riemannian Geometry Framed as a Generalized Lie Algebra</a:t>
            </a:r>
            <a:br>
              <a:rPr lang="en-US" sz="4000" dirty="0">
                <a:latin typeface="Times New Roman" panose="02020603050405020304" pitchFamily="18" charset="0"/>
                <a:ea typeface="Calibri" panose="020F0502020204030204" pitchFamily="34" charset="0"/>
                <a:cs typeface="Times New Roman" panose="02020603050405020304" pitchFamily="18" charset="0"/>
              </a:rPr>
            </a:br>
            <a:r>
              <a:rPr lang="en-US" sz="4000" b="1" dirty="0">
                <a:latin typeface="Times New Roman" panose="02020603050405020304" pitchFamily="18" charset="0"/>
                <a:ea typeface="Calibri" panose="020F0502020204030204" pitchFamily="34" charset="0"/>
                <a:cs typeface="Times New Roman" panose="02020603050405020304" pitchFamily="18" charset="0"/>
              </a:rPr>
              <a:t>to Incorporate General Relativity with Quantum Theory </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dirty="0">
                <a:latin typeface="Times New Roman" panose="02020603050405020304" pitchFamily="18" charset="0"/>
                <a:cs typeface="Times New Roman" panose="02020603050405020304" pitchFamily="18" charset="0"/>
              </a:rPr>
              <a:t>Joseph E. Johnson</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PhD  </a:t>
            </a:r>
          </a:p>
          <a:p>
            <a:r>
              <a:rPr lang="en-US" sz="1800" dirty="0">
                <a:latin typeface="Times New Roman" panose="02020603050405020304" pitchFamily="18" charset="0"/>
                <a:cs typeface="Times New Roman" panose="02020603050405020304" pitchFamily="18" charset="0"/>
              </a:rPr>
              <a:t>Department of Physics &amp; Astronomy, University of South Carolina, Columbia SC, </a:t>
            </a:r>
            <a:r>
              <a:rPr lang="en-US" sz="1800">
                <a:latin typeface="Times New Roman" panose="02020603050405020304" pitchFamily="18" charset="0"/>
                <a:cs typeface="Times New Roman" panose="02020603050405020304" pitchFamily="18" charset="0"/>
              </a:rPr>
              <a:t>29208 </a:t>
            </a:r>
            <a:endParaRPr lang="en-US" sz="1800" dirty="0">
              <a:latin typeface="Times New Roman" panose="02020603050405020304" pitchFamily="18" charset="0"/>
              <a:cs typeface="Times New Roman" panose="02020603050405020304" pitchFamily="18" charset="0"/>
            </a:endParaRPr>
          </a:p>
        </p:txBody>
      </p:sp>
      <p:pic>
        <p:nvPicPr>
          <p:cNvPr id="5" name="Audio 4">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4" name="Footer Placeholder 3">
            <a:extLst>
              <a:ext uri="{FF2B5EF4-FFF2-40B4-BE49-F238E27FC236}">
                <a16:creationId xmlns:a16="http://schemas.microsoft.com/office/drawing/2014/main" id="{21045E4A-00B1-CE06-B459-0218ADA285CE}"/>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C36EA349-0A2E-E777-869B-6ECD4D6E9742}"/>
              </a:ext>
            </a:extLst>
          </p:cNvPr>
          <p:cNvSpPr>
            <a:spLocks noGrp="1"/>
          </p:cNvSpPr>
          <p:nvPr>
            <p:ph type="sldNum" sz="quarter" idx="12"/>
          </p:nvPr>
        </p:nvSpPr>
        <p:spPr/>
        <p:txBody>
          <a:bodyPr/>
          <a:lstStyle/>
          <a:p>
            <a:fld id="{79C9054C-E1B5-4C07-BAE6-A150A841A84F}" type="slidenum">
              <a:rPr lang="en-US" smtClean="0"/>
              <a:t>1</a:t>
            </a:fld>
            <a:endParaRPr lang="en-US"/>
          </a:p>
        </p:txBody>
      </p:sp>
    </p:spTree>
    <p:extLst>
      <p:ext uri="{BB962C8B-B14F-4D97-AF65-F5344CB8AC3E}">
        <p14:creationId xmlns:p14="http://schemas.microsoft.com/office/powerpoint/2010/main" val="161235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401D-168B-3BC9-6AB0-4F2F6AD2E218}"/>
              </a:ext>
            </a:extLst>
          </p:cNvPr>
          <p:cNvSpPr>
            <a:spLocks noGrp="1"/>
          </p:cNvSpPr>
          <p:nvPr>
            <p:ph type="title"/>
          </p:nvPr>
        </p:nvSpPr>
        <p:spPr/>
        <p:txBody>
          <a:bodyPr/>
          <a:lstStyle/>
          <a:p>
            <a:r>
              <a:rPr lang="en-US" u="sng" dirty="0"/>
              <a:t>Representations of the Poincare Algebra </a:t>
            </a:r>
            <a:r>
              <a:rPr lang="en-US" dirty="0"/>
              <a:t>- </a:t>
            </a:r>
            <a:br>
              <a:rPr lang="en-US" dirty="0"/>
            </a:br>
            <a:r>
              <a:rPr lang="en-US" dirty="0"/>
              <a:t>Dirac Notation for the State of a System</a:t>
            </a:r>
          </a:p>
        </p:txBody>
      </p:sp>
      <p:sp>
        <p:nvSpPr>
          <p:cNvPr id="3" name="Content Placeholder 2">
            <a:extLst>
              <a:ext uri="{FF2B5EF4-FFF2-40B4-BE49-F238E27FC236}">
                <a16:creationId xmlns:a16="http://schemas.microsoft.com/office/drawing/2014/main" id="{D9D0C65D-34CC-3574-1BFF-1D9CCBF6B564}"/>
              </a:ext>
            </a:extLst>
          </p:cNvPr>
          <p:cNvSpPr>
            <a:spLocks noGrp="1"/>
          </p:cNvSpPr>
          <p:nvPr>
            <p:ph idx="1"/>
          </p:nvPr>
        </p:nvSpPr>
        <p:spPr/>
        <p:txBody>
          <a:bodyPr>
            <a:normAutofit lnSpcReduction="10000"/>
          </a:bodyPr>
          <a:lstStyle/>
          <a:p>
            <a:r>
              <a:rPr lang="en-US" dirty="0"/>
              <a:t>The operators (algebras, groups …) act upon the “system state” |….&gt; representing a physical system where the state is represented by a vector in a Hilbert space (infinite dimensional vector space) designated by the eigenvalues of a complete set of commuting (non-interfering) operators:  |k</a:t>
            </a:r>
            <a:r>
              <a:rPr lang="en-US" baseline="30000" dirty="0">
                <a:latin typeface="Symbol" panose="05050102010706020507" pitchFamily="18" charset="2"/>
              </a:rPr>
              <a:t>l</a:t>
            </a:r>
            <a:r>
              <a:rPr lang="en-US" dirty="0"/>
              <a:t>, b</a:t>
            </a:r>
            <a:r>
              <a:rPr lang="en-US" baseline="-25000" dirty="0"/>
              <a:t>0</a:t>
            </a:r>
            <a:r>
              <a:rPr lang="en-US" dirty="0"/>
              <a:t>, b</a:t>
            </a:r>
            <a:r>
              <a:rPr lang="en-US" baseline="-25000" dirty="0"/>
              <a:t>1</a:t>
            </a:r>
            <a:r>
              <a:rPr lang="en-US" dirty="0"/>
              <a:t>, s, </a:t>
            </a:r>
            <a:r>
              <a:rPr lang="en-US" dirty="0">
                <a:latin typeface="Symbol" panose="05050102010706020507" pitchFamily="18" charset="2"/>
              </a:rPr>
              <a:t>s</a:t>
            </a:r>
            <a:r>
              <a:rPr lang="en-US" dirty="0"/>
              <a:t> &gt; or |</a:t>
            </a:r>
            <a:r>
              <a:rPr lang="en-US" dirty="0" err="1"/>
              <a:t>y</a:t>
            </a:r>
            <a:r>
              <a:rPr lang="en-US" baseline="30000" dirty="0" err="1">
                <a:latin typeface="Symbol" panose="05050102010706020507" pitchFamily="18" charset="2"/>
              </a:rPr>
              <a:t>l</a:t>
            </a:r>
            <a:r>
              <a:rPr lang="en-US" dirty="0"/>
              <a:t>, b</a:t>
            </a:r>
            <a:r>
              <a:rPr lang="en-US" baseline="-25000" dirty="0"/>
              <a:t>0</a:t>
            </a:r>
            <a:r>
              <a:rPr lang="en-US" dirty="0"/>
              <a:t>, b</a:t>
            </a:r>
            <a:r>
              <a:rPr lang="en-US" baseline="-25000" dirty="0"/>
              <a:t>1</a:t>
            </a:r>
            <a:r>
              <a:rPr lang="en-US" dirty="0"/>
              <a:t>, s, </a:t>
            </a:r>
            <a:r>
              <a:rPr lang="en-US" dirty="0">
                <a:latin typeface="Symbol" panose="05050102010706020507" pitchFamily="18" charset="2"/>
              </a:rPr>
              <a:t>s</a:t>
            </a:r>
            <a:r>
              <a:rPr lang="en-US" dirty="0"/>
              <a:t> &gt; </a:t>
            </a:r>
          </a:p>
          <a:p>
            <a:r>
              <a:rPr lang="en-US" dirty="0"/>
              <a:t>One can also write m</a:t>
            </a:r>
            <a:r>
              <a:rPr lang="en-US" baseline="30000" dirty="0"/>
              <a:t>2</a:t>
            </a:r>
            <a:r>
              <a:rPr lang="en-US" dirty="0"/>
              <a:t> = </a:t>
            </a:r>
            <a:r>
              <a:rPr lang="en-US" dirty="0" err="1"/>
              <a:t>g</a:t>
            </a:r>
            <a:r>
              <a:rPr lang="en-US" baseline="-25000" dirty="0" err="1">
                <a:latin typeface="Symbol" panose="05050102010706020507" pitchFamily="18" charset="2"/>
              </a:rPr>
              <a:t>mn</a:t>
            </a:r>
            <a:r>
              <a:rPr lang="en-US" dirty="0" err="1"/>
              <a:t>k</a:t>
            </a:r>
            <a:r>
              <a:rPr lang="en-US" baseline="30000" dirty="0" err="1">
                <a:latin typeface="Symbol" panose="05050102010706020507" pitchFamily="18" charset="2"/>
              </a:rPr>
              <a:t>m</a:t>
            </a:r>
            <a:r>
              <a:rPr lang="en-US" dirty="0" err="1"/>
              <a:t>k</a:t>
            </a:r>
            <a:r>
              <a:rPr lang="en-US" baseline="30000" dirty="0" err="1">
                <a:latin typeface="Symbol" panose="05050102010706020507" pitchFamily="18" charset="2"/>
              </a:rPr>
              <a:t>n</a:t>
            </a:r>
            <a:r>
              <a:rPr lang="en-US" baseline="30000" dirty="0">
                <a:latin typeface="Symbol" panose="05050102010706020507" pitchFamily="18" charset="2"/>
              </a:rPr>
              <a:t> </a:t>
            </a:r>
            <a:r>
              <a:rPr lang="en-US" dirty="0">
                <a:latin typeface="Symbol" panose="05050102010706020507" pitchFamily="18" charset="2"/>
              </a:rPr>
              <a:t> </a:t>
            </a:r>
            <a:r>
              <a:rPr lang="en-US" dirty="0">
                <a:latin typeface="Times New Roman" panose="02020603050405020304" pitchFamily="18" charset="0"/>
                <a:cs typeface="Times New Roman" panose="02020603050405020304" pitchFamily="18" charset="0"/>
              </a:rPr>
              <a:t>or |k&gt; = |m, </a:t>
            </a:r>
            <a:r>
              <a:rPr lang="en-US" dirty="0">
                <a:latin typeface="Symbol" panose="05050102010706020507" pitchFamily="18" charset="2"/>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(k</a:t>
            </a:r>
            <a:r>
              <a:rPr lang="en-US" baseline="30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k&gt; = </a:t>
            </a:r>
            <a:r>
              <a:rPr lang="en-US" dirty="0" err="1">
                <a:latin typeface="Times New Roman" panose="02020603050405020304" pitchFamily="18" charset="0"/>
                <a:cs typeface="Times New Roman" panose="02020603050405020304" pitchFamily="18" charset="0"/>
              </a:rPr>
              <a:t>a</a:t>
            </a:r>
            <a:r>
              <a:rPr lang="en-US" b="1" baseline="30000" dirty="0" err="1">
                <a:latin typeface="Times New Roman" panose="02020603050405020304" pitchFamily="18" charset="0"/>
                <a:cs typeface="Times New Roman" panose="02020603050405020304" pitchFamily="18" charset="0"/>
              </a:rPr>
              <a:t>+</a:t>
            </a:r>
            <a:r>
              <a:rPr lang="en-US" baseline="-25000" dirty="0" err="1">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 </a:t>
            </a:r>
            <a:r>
              <a:rPr lang="en-US" baseline="-25000" dirty="0">
                <a:latin typeface="Symbol" panose="05050102010706020507" pitchFamily="18" charset="2"/>
                <a:cs typeface="Times New Roman" panose="02020603050405020304" pitchFamily="18" charset="0"/>
              </a:rPr>
              <a:t>e</a:t>
            </a:r>
            <a:r>
              <a:rPr lang="en-US" baseline="-25000" dirty="0">
                <a:latin typeface="Times New Roman" panose="02020603050405020304" pitchFamily="18" charset="0"/>
                <a:cs typeface="Times New Roman" panose="02020603050405020304" pitchFamily="18" charset="0"/>
              </a:rPr>
              <a:t>(k0), k</a:t>
            </a:r>
            <a:r>
              <a:rPr lang="en-US" dirty="0">
                <a:latin typeface="Times New Roman" panose="02020603050405020304" pitchFamily="18" charset="0"/>
                <a:cs typeface="Times New Roman" panose="02020603050405020304" pitchFamily="18" charset="0"/>
              </a:rPr>
              <a:t> |0&gt;</a:t>
            </a:r>
          </a:p>
          <a:p>
            <a:r>
              <a:rPr lang="en-US" dirty="0"/>
              <a:t>The representation space of the eigenvalues of all commuting observables in the Poincare group is rather complicated with not just the four momentum but also the spin which is given by a vast spectrum of possible spins: s, and its third component </a:t>
            </a:r>
            <a:r>
              <a:rPr lang="en-US" dirty="0">
                <a:latin typeface="Symbol" panose="05050102010706020507" pitchFamily="18" charset="2"/>
              </a:rPr>
              <a:t>s</a:t>
            </a:r>
            <a:r>
              <a:rPr lang="en-US" dirty="0"/>
              <a:t> along with two Casimir operators </a:t>
            </a:r>
            <a:r>
              <a:rPr lang="en-US" dirty="0" err="1"/>
              <a:t>b</a:t>
            </a:r>
            <a:r>
              <a:rPr lang="en-US" baseline="-25000" dirty="0" err="1"/>
              <a:t>o</a:t>
            </a:r>
            <a:r>
              <a:rPr lang="en-US" dirty="0"/>
              <a:t> and b</a:t>
            </a:r>
            <a:r>
              <a:rPr lang="en-US" baseline="-25000" dirty="0"/>
              <a:t>1</a:t>
            </a:r>
            <a:r>
              <a:rPr lang="en-US" dirty="0"/>
              <a:t>. </a:t>
            </a:r>
          </a:p>
        </p:txBody>
      </p:sp>
      <p:sp>
        <p:nvSpPr>
          <p:cNvPr id="4" name="Footer Placeholder 3">
            <a:extLst>
              <a:ext uri="{FF2B5EF4-FFF2-40B4-BE49-F238E27FC236}">
                <a16:creationId xmlns:a16="http://schemas.microsoft.com/office/drawing/2014/main" id="{16A5D463-42A7-9A1D-E8D5-A00CEB04EEC2}"/>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5412385C-33D5-1E99-71B3-F81AE4ABBA27}"/>
              </a:ext>
            </a:extLst>
          </p:cNvPr>
          <p:cNvSpPr>
            <a:spLocks noGrp="1"/>
          </p:cNvSpPr>
          <p:nvPr>
            <p:ph type="sldNum" sz="quarter" idx="12"/>
          </p:nvPr>
        </p:nvSpPr>
        <p:spPr/>
        <p:txBody>
          <a:bodyPr/>
          <a:lstStyle/>
          <a:p>
            <a:fld id="{79C9054C-E1B5-4C07-BAE6-A150A841A84F}" type="slidenum">
              <a:rPr lang="en-US" smtClean="0"/>
              <a:t>10</a:t>
            </a:fld>
            <a:endParaRPr lang="en-US"/>
          </a:p>
        </p:txBody>
      </p:sp>
    </p:spTree>
    <p:extLst>
      <p:ext uri="{BB962C8B-B14F-4D97-AF65-F5344CB8AC3E}">
        <p14:creationId xmlns:p14="http://schemas.microsoft.com/office/powerpoint/2010/main" val="3799301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AAF9-7596-8324-44ED-E17BD65BAD5A}"/>
              </a:ext>
            </a:extLst>
          </p:cNvPr>
          <p:cNvSpPr>
            <a:spLocks noGrp="1"/>
          </p:cNvSpPr>
          <p:nvPr>
            <p:ph type="title"/>
          </p:nvPr>
        </p:nvSpPr>
        <p:spPr/>
        <p:txBody>
          <a:bodyPr/>
          <a:lstStyle/>
          <a:p>
            <a:r>
              <a:rPr lang="en-US" dirty="0"/>
              <a:t> C:  Group</a:t>
            </a:r>
          </a:p>
        </p:txBody>
      </p:sp>
      <p:sp>
        <p:nvSpPr>
          <p:cNvPr id="3" name="Content Placeholder 2">
            <a:extLst>
              <a:ext uri="{FF2B5EF4-FFF2-40B4-BE49-F238E27FC236}">
                <a16:creationId xmlns:a16="http://schemas.microsoft.com/office/drawing/2014/main" id="{92B3F607-B568-5B52-1A68-21E5184CF622}"/>
              </a:ext>
            </a:extLst>
          </p:cNvPr>
          <p:cNvSpPr>
            <a:spLocks noGrp="1"/>
          </p:cNvSpPr>
          <p:nvPr>
            <p:ph idx="1"/>
          </p:nvPr>
        </p:nvSpPr>
        <p:spPr/>
        <p:txBody>
          <a:bodyPr/>
          <a:lstStyle/>
          <a:p>
            <a:pPr marL="514350" indent="-514350">
              <a:buFont typeface="+mj-lt"/>
              <a:buAutoNum type="arabicPeriod"/>
            </a:pPr>
            <a:r>
              <a:rPr lang="en-US" b="0" i="0" dirty="0">
                <a:solidFill>
                  <a:srgbClr val="202122"/>
                </a:solidFill>
                <a:effectLst/>
                <a:latin typeface="Arial" panose="020B0604020202020204" pitchFamily="34" charset="0"/>
              </a:rPr>
              <a:t> </a:t>
            </a:r>
            <a:r>
              <a:rPr lang="en-US" sz="2400" b="0" i="0" dirty="0">
                <a:solidFill>
                  <a:srgbClr val="202122"/>
                </a:solidFill>
                <a:effectLst/>
                <a:latin typeface="Arial" panose="020B0604020202020204" pitchFamily="34" charset="0"/>
              </a:rPr>
              <a:t>A</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1" i="0" dirty="0">
                <a:solidFill>
                  <a:srgbClr val="202122"/>
                </a:solidFill>
                <a:effectLst/>
                <a:latin typeface="Times New Roman" panose="02020603050405020304" pitchFamily="18" charset="0"/>
                <a:cs typeface="Times New Roman" panose="02020603050405020304" pitchFamily="18" charset="0"/>
              </a:rPr>
              <a:t>Group</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dirty="0">
                <a:effectLst/>
                <a:latin typeface="Times New Roman" panose="02020603050405020304" pitchFamily="18" charset="0"/>
                <a:cs typeface="Times New Roman" panose="02020603050405020304" pitchFamily="18" charset="0"/>
              </a:rPr>
              <a:t>is a </a:t>
            </a:r>
            <a:r>
              <a:rPr lang="en-US" sz="3200" b="0" i="0" u="none" strike="noStrike" dirty="0">
                <a:effectLst/>
                <a:latin typeface="Times New Roman" panose="02020603050405020304" pitchFamily="18" charset="0"/>
                <a:cs typeface="Times New Roman" panose="02020603050405020304" pitchFamily="18" charset="0"/>
                <a:hlinkClick r:id="rId3" tooltip="Set (mathematics)">
                  <a:extLst>
                    <a:ext uri="{A12FA001-AC4F-418D-AE19-62706E023703}">
                      <ahyp:hlinkClr xmlns:ahyp="http://schemas.microsoft.com/office/drawing/2018/hyperlinkcolor" val="tx"/>
                    </a:ext>
                  </a:extLst>
                </a:hlinkClick>
              </a:rPr>
              <a:t>set</a:t>
            </a:r>
            <a:r>
              <a:rPr lang="en-US" sz="3200" b="0" i="0" dirty="0">
                <a:effectLst/>
                <a:latin typeface="Times New Roman" panose="02020603050405020304" pitchFamily="18" charset="0"/>
                <a:cs typeface="Times New Roman" panose="02020603050405020304" pitchFamily="18" charset="0"/>
              </a:rPr>
              <a:t>, A, B, C, … and an </a:t>
            </a:r>
            <a:r>
              <a:rPr lang="en-US" sz="3200" b="0" i="0" u="none" strike="noStrike" dirty="0">
                <a:effectLst/>
                <a:latin typeface="Times New Roman" panose="02020603050405020304" pitchFamily="18" charset="0"/>
                <a:cs typeface="Times New Roman" panose="02020603050405020304" pitchFamily="18" charset="0"/>
                <a:hlinkClick r:id="rId4" tooltip="Binary operation">
                  <a:extLst>
                    <a:ext uri="{A12FA001-AC4F-418D-AE19-62706E023703}">
                      <ahyp:hlinkClr xmlns:ahyp="http://schemas.microsoft.com/office/drawing/2018/hyperlinkcolor" val="tx"/>
                    </a:ext>
                  </a:extLst>
                </a:hlinkClick>
              </a:rPr>
              <a:t>operation</a:t>
            </a:r>
            <a:r>
              <a:rPr lang="en-US" sz="3200" b="0" i="0" dirty="0">
                <a:effectLst/>
                <a:latin typeface="Times New Roman" panose="02020603050405020304" pitchFamily="18" charset="0"/>
                <a:cs typeface="Times New Roman" panose="02020603050405020304" pitchFamily="18" charset="0"/>
              </a:rPr>
              <a:t> A* B </a:t>
            </a:r>
          </a:p>
          <a:p>
            <a:pPr marL="971550" lvl="1" indent="-514350">
              <a:buFont typeface="+mj-lt"/>
              <a:buAutoNum type="arabicPeriod"/>
            </a:pPr>
            <a:r>
              <a:rPr lang="en-US" sz="2800" dirty="0">
                <a:latin typeface="Times New Roman" panose="02020603050405020304" pitchFamily="18" charset="0"/>
                <a:cs typeface="Times New Roman" panose="02020603050405020304" pitchFamily="18" charset="0"/>
              </a:rPr>
              <a:t>Such that </a:t>
            </a:r>
            <a:r>
              <a:rPr lang="en-US" sz="2800" b="0" i="0" dirty="0">
                <a:effectLst/>
                <a:latin typeface="Times New Roman" panose="02020603050405020304" pitchFamily="18" charset="0"/>
                <a:cs typeface="Times New Roman" panose="02020603050405020304" pitchFamily="18" charset="0"/>
              </a:rPr>
              <a:t>the operation that combines two </a:t>
            </a:r>
            <a:r>
              <a:rPr lang="en-US" sz="2800" b="0" i="0" u="none" strike="noStrike" dirty="0">
                <a:effectLst/>
                <a:latin typeface="Times New Roman" panose="02020603050405020304" pitchFamily="18" charset="0"/>
                <a:cs typeface="Times New Roman" panose="02020603050405020304" pitchFamily="18" charset="0"/>
                <a:hlinkClick r:id="rId5" tooltip="Element (mathematics)">
                  <a:extLst>
                    <a:ext uri="{A12FA001-AC4F-418D-AE19-62706E023703}">
                      <ahyp:hlinkClr xmlns:ahyp="http://schemas.microsoft.com/office/drawing/2018/hyperlinkcolor" val="tx"/>
                    </a:ext>
                  </a:extLst>
                </a:hlinkClick>
              </a:rPr>
              <a:t>elements</a:t>
            </a:r>
            <a:r>
              <a:rPr lang="en-US" sz="2800" b="0" i="0" dirty="0">
                <a:effectLst/>
                <a:latin typeface="Times New Roman" panose="02020603050405020304" pitchFamily="18" charset="0"/>
                <a:cs typeface="Times New Roman" panose="02020603050405020304" pitchFamily="18" charset="0"/>
              </a:rPr>
              <a:t> gives:</a:t>
            </a:r>
          </a:p>
          <a:p>
            <a:pPr marL="971550" lvl="1" indent="-514350">
              <a:buFont typeface="+mj-lt"/>
              <a:buAutoNum type="arabicPeriod"/>
            </a:pPr>
            <a:r>
              <a:rPr lang="en-US" sz="2800" u="sng" dirty="0">
                <a:latin typeface="Times New Roman" panose="02020603050405020304" pitchFamily="18" charset="0"/>
                <a:cs typeface="Times New Roman" panose="02020603050405020304" pitchFamily="18" charset="0"/>
              </a:rPr>
              <a:t>Closure</a:t>
            </a:r>
            <a:r>
              <a:rPr lang="en-US" sz="2800" b="1" dirty="0">
                <a:latin typeface="Times New Roman" panose="02020603050405020304" pitchFamily="18" charset="0"/>
                <a:cs typeface="Times New Roman" panose="02020603050405020304" pitchFamily="18" charset="0"/>
              </a:rPr>
              <a:t>: </a:t>
            </a:r>
            <a:r>
              <a:rPr lang="en-US" sz="2800" b="0" i="0" dirty="0">
                <a:effectLst/>
                <a:latin typeface="Times New Roman" panose="02020603050405020304" pitchFamily="18" charset="0"/>
                <a:cs typeface="Times New Roman" panose="02020603050405020304" pitchFamily="18" charset="0"/>
              </a:rPr>
              <a:t>to produce a third element  </a:t>
            </a:r>
            <a:r>
              <a:rPr lang="en-US" sz="2800" b="1" i="0" dirty="0">
                <a:effectLst/>
                <a:latin typeface="Times New Roman" panose="02020603050405020304" pitchFamily="18" charset="0"/>
                <a:cs typeface="Times New Roman" panose="02020603050405020304" pitchFamily="18" charset="0"/>
              </a:rPr>
              <a:t>A*B = C</a:t>
            </a:r>
          </a:p>
          <a:p>
            <a:pPr marL="971550" lvl="1" indent="-514350">
              <a:buFont typeface="+mj-lt"/>
              <a:buAutoNum type="arabicPeriod"/>
            </a:pPr>
            <a:r>
              <a:rPr lang="en-US" sz="3200" i="0" strike="noStrike" dirty="0">
                <a:effectLst/>
                <a:latin typeface="Times New Roman" panose="02020603050405020304" pitchFamily="18" charset="0"/>
                <a:cs typeface="Times New Roman" panose="02020603050405020304" pitchFamily="18" charset="0"/>
                <a:hlinkClick r:id="rId6" tooltip="Associative property">
                  <a:extLst>
                    <a:ext uri="{A12FA001-AC4F-418D-AE19-62706E023703}">
                      <ahyp:hlinkClr xmlns:ahyp="http://schemas.microsoft.com/office/drawing/2018/hyperlinkcolor" val="tx"/>
                    </a:ext>
                  </a:extLst>
                </a:hlinkClick>
              </a:rPr>
              <a:t>Is Associative</a:t>
            </a:r>
            <a:r>
              <a:rPr lang="en-US" sz="3200" strike="noStrike" dirty="0">
                <a:latin typeface="Times New Roman" panose="02020603050405020304" pitchFamily="18" charset="0"/>
                <a:cs typeface="Times New Roman" panose="02020603050405020304" pitchFamily="18" charset="0"/>
              </a:rPr>
              <a:t>: A*</a:t>
            </a:r>
            <a:r>
              <a:rPr lang="en-US" sz="3200" dirty="0">
                <a:latin typeface="Times New Roman" panose="02020603050405020304" pitchFamily="18" charset="0"/>
                <a:cs typeface="Times New Roman" panose="02020603050405020304" pitchFamily="18" charset="0"/>
              </a:rPr>
              <a:t>(B*C) = (A*B)*C</a:t>
            </a:r>
            <a:endParaRPr lang="en-US" sz="3200" b="0" i="0" dirty="0">
              <a:effectLst/>
              <a:latin typeface="Times New Roman" panose="02020603050405020304" pitchFamily="18" charset="0"/>
              <a:cs typeface="Times New Roman" panose="02020603050405020304" pitchFamily="18" charset="0"/>
            </a:endParaRPr>
          </a:p>
          <a:p>
            <a:pPr marL="971550" lvl="1" indent="-514350">
              <a:buFont typeface="+mj-lt"/>
              <a:buAutoNum type="arabicPeriod"/>
            </a:pPr>
            <a:r>
              <a:rPr lang="en-US" sz="3200" b="0" i="0" dirty="0">
                <a:effectLst/>
                <a:latin typeface="Times New Roman" panose="02020603050405020304" pitchFamily="18" charset="0"/>
                <a:cs typeface="Times New Roman" panose="02020603050405020304" pitchFamily="18" charset="0"/>
              </a:rPr>
              <a:t>Has an</a:t>
            </a:r>
            <a:r>
              <a:rPr lang="en-US" sz="3200" b="1" i="0" dirty="0">
                <a:effectLst/>
                <a:latin typeface="Times New Roman" panose="02020603050405020304" pitchFamily="18" charset="0"/>
                <a:cs typeface="Times New Roman" panose="02020603050405020304" pitchFamily="18" charset="0"/>
              </a:rPr>
              <a:t> </a:t>
            </a:r>
            <a:r>
              <a:rPr lang="en-US" sz="3200" i="0" u="none" strike="noStrike" dirty="0">
                <a:effectLst/>
                <a:latin typeface="Times New Roman" panose="02020603050405020304" pitchFamily="18" charset="0"/>
                <a:cs typeface="Times New Roman" panose="02020603050405020304" pitchFamily="18" charset="0"/>
                <a:hlinkClick r:id="rId7" tooltip="Identity element">
                  <a:extLst>
                    <a:ext uri="{A12FA001-AC4F-418D-AE19-62706E023703}">
                      <ahyp:hlinkClr xmlns:ahyp="http://schemas.microsoft.com/office/drawing/2018/hyperlinkcolor" val="tx"/>
                    </a:ext>
                  </a:extLst>
                </a:hlinkClick>
              </a:rPr>
              <a:t>identity element</a:t>
            </a:r>
            <a:r>
              <a:rPr lang="en-US" sz="3200" i="0" dirty="0">
                <a:effectLst/>
                <a:latin typeface="Times New Roman" panose="02020603050405020304" pitchFamily="18" charset="0"/>
                <a:cs typeface="Times New Roman" panose="02020603050405020304" pitchFamily="18" charset="0"/>
              </a:rPr>
              <a:t> </a:t>
            </a:r>
            <a:r>
              <a:rPr lang="en-US" sz="3200" b="1" i="0" dirty="0">
                <a:effectLst/>
                <a:latin typeface="Times New Roman" panose="02020603050405020304" pitchFamily="18" charset="0"/>
                <a:cs typeface="Times New Roman" panose="02020603050405020304" pitchFamily="18" charset="0"/>
              </a:rPr>
              <a:t>I</a:t>
            </a:r>
            <a:r>
              <a:rPr lang="en-US" sz="3200" b="0" i="0" dirty="0">
                <a:effectLst/>
                <a:latin typeface="Times New Roman" panose="02020603050405020304" pitchFamily="18" charset="0"/>
                <a:cs typeface="Times New Roman" panose="02020603050405020304" pitchFamily="18" charset="0"/>
              </a:rPr>
              <a:t> exists </a:t>
            </a:r>
            <a:r>
              <a:rPr lang="en-US" sz="3200" b="1" i="0" dirty="0">
                <a:effectLst/>
                <a:latin typeface="Times New Roman" panose="02020603050405020304" pitchFamily="18" charset="0"/>
                <a:cs typeface="Times New Roman" panose="02020603050405020304" pitchFamily="18" charset="0"/>
              </a:rPr>
              <a:t>A</a:t>
            </a:r>
            <a:r>
              <a:rPr lang="en-US" sz="3200" b="1" dirty="0">
                <a:latin typeface="Times New Roman" panose="02020603050405020304" pitchFamily="18" charset="0"/>
                <a:cs typeface="Times New Roman" panose="02020603050405020304" pitchFamily="18" charset="0"/>
              </a:rPr>
              <a:t>*I  = A </a:t>
            </a:r>
            <a:r>
              <a:rPr lang="en-US" sz="3200" b="1" i="0" dirty="0">
                <a:effectLst/>
                <a:latin typeface="Times New Roman" panose="02020603050405020304" pitchFamily="18" charset="0"/>
                <a:cs typeface="Times New Roman" panose="02020603050405020304" pitchFamily="18" charset="0"/>
              </a:rPr>
              <a:t>= I*A</a:t>
            </a:r>
            <a:r>
              <a:rPr lang="en-US" sz="3200" b="0" i="0" dirty="0">
                <a:effectLst/>
                <a:latin typeface="Times New Roman" panose="02020603050405020304" pitchFamily="18" charset="0"/>
                <a:cs typeface="Times New Roman" panose="02020603050405020304" pitchFamily="18" charset="0"/>
              </a:rPr>
              <a:t>,  and </a:t>
            </a:r>
          </a:p>
          <a:p>
            <a:pPr marL="971550" lvl="1" indent="-514350">
              <a:buFont typeface="+mj-lt"/>
              <a:buAutoNum type="arabicPeriod"/>
            </a:pPr>
            <a:r>
              <a:rPr lang="en-US" sz="3200" b="0" i="0" dirty="0">
                <a:effectLst/>
                <a:latin typeface="Times New Roman" panose="02020603050405020304" pitchFamily="18" charset="0"/>
                <a:cs typeface="Times New Roman" panose="02020603050405020304" pitchFamily="18" charset="0"/>
              </a:rPr>
              <a:t>Has an </a:t>
            </a:r>
            <a:r>
              <a:rPr lang="en-US" sz="3200" i="0" u="none" strike="noStrike" dirty="0">
                <a:effectLst/>
                <a:latin typeface="Times New Roman" panose="02020603050405020304" pitchFamily="18" charset="0"/>
                <a:cs typeface="Times New Roman" panose="02020603050405020304" pitchFamily="18" charset="0"/>
                <a:hlinkClick r:id="rId8" tooltip="Inverse element">
                  <a:extLst>
                    <a:ext uri="{A12FA001-AC4F-418D-AE19-62706E023703}">
                      <ahyp:hlinkClr xmlns:ahyp="http://schemas.microsoft.com/office/drawing/2018/hyperlinkcolor" val="tx"/>
                    </a:ext>
                  </a:extLst>
                </a:hlinkClick>
              </a:rPr>
              <a:t>inverse</a:t>
            </a:r>
            <a:r>
              <a:rPr lang="en-US" sz="3200" b="0" i="0" u="none" strike="noStrike" dirty="0">
                <a:effectLst/>
                <a:latin typeface="Times New Roman" panose="02020603050405020304" pitchFamily="18" charset="0"/>
                <a:cs typeface="Times New Roman" panose="02020603050405020304" pitchFamily="18" charset="0"/>
              </a:rPr>
              <a:t> </a:t>
            </a:r>
            <a:r>
              <a:rPr lang="en-US" sz="3200" b="1" i="0" u="none" strike="noStrike" dirty="0">
                <a:effectLst/>
                <a:latin typeface="Times New Roman" panose="02020603050405020304" pitchFamily="18" charset="0"/>
                <a:cs typeface="Times New Roman" panose="02020603050405020304" pitchFamily="18" charset="0"/>
              </a:rPr>
              <a:t>A</a:t>
            </a:r>
            <a:r>
              <a:rPr lang="en-US" sz="3200" b="1" i="0" u="none" strike="noStrike" baseline="30000" dirty="0">
                <a:effectLst/>
                <a:latin typeface="Times New Roman" panose="02020603050405020304" pitchFamily="18" charset="0"/>
                <a:cs typeface="Times New Roman" panose="02020603050405020304" pitchFamily="18" charset="0"/>
              </a:rPr>
              <a:t>-1</a:t>
            </a:r>
            <a:r>
              <a:rPr lang="en-US" sz="3200" b="1" baseline="30000" dirty="0">
                <a:latin typeface="Times New Roman" panose="02020603050405020304" pitchFamily="18" charset="0"/>
                <a:cs typeface="Times New Roman" panose="02020603050405020304" pitchFamily="18" charset="0"/>
              </a:rPr>
              <a:t> </a:t>
            </a:r>
            <a:r>
              <a:rPr lang="en-US" sz="3200" b="1" i="0" dirty="0">
                <a:effectLst/>
                <a:latin typeface="Times New Roman" panose="02020603050405020304" pitchFamily="18" charset="0"/>
                <a:cs typeface="Times New Roman" panose="02020603050405020304" pitchFamily="18" charset="0"/>
              </a:rPr>
              <a:t>: A</a:t>
            </a:r>
            <a:r>
              <a:rPr lang="en-US" sz="3200" b="1" i="0" u="none" strike="noStrike" dirty="0">
                <a:effectLst/>
                <a:latin typeface="Times New Roman" panose="02020603050405020304" pitchFamily="18" charset="0"/>
                <a:cs typeface="Times New Roman" panose="02020603050405020304" pitchFamily="18" charset="0"/>
              </a:rPr>
              <a:t>*A</a:t>
            </a:r>
            <a:r>
              <a:rPr lang="en-US" sz="3200" b="1" i="0" u="none" strike="noStrike" baseline="30000" dirty="0">
                <a:effectLst/>
                <a:latin typeface="Times New Roman" panose="02020603050405020304" pitchFamily="18" charset="0"/>
                <a:cs typeface="Times New Roman" panose="02020603050405020304" pitchFamily="18" charset="0"/>
              </a:rPr>
              <a:t>-1 </a:t>
            </a:r>
            <a:r>
              <a:rPr lang="en-US" sz="3200" b="1" i="0" u="none" strike="noStrike" dirty="0">
                <a:effectLst/>
                <a:latin typeface="Times New Roman" panose="02020603050405020304" pitchFamily="18" charset="0"/>
                <a:cs typeface="Times New Roman" panose="02020603050405020304" pitchFamily="18" charset="0"/>
              </a:rPr>
              <a:t>= </a:t>
            </a:r>
            <a:r>
              <a:rPr lang="en-US" sz="3200" b="1" i="0" dirty="0">
                <a:effectLst/>
                <a:latin typeface="Times New Roman" panose="02020603050405020304" pitchFamily="18" charset="0"/>
                <a:cs typeface="Times New Roman" panose="02020603050405020304" pitchFamily="18" charset="0"/>
              </a:rPr>
              <a:t>I = </a:t>
            </a:r>
            <a:r>
              <a:rPr lang="en-US" sz="3200" b="1" i="0" u="none" strike="noStrike" dirty="0">
                <a:effectLst/>
                <a:latin typeface="Times New Roman" panose="02020603050405020304" pitchFamily="18" charset="0"/>
                <a:cs typeface="Times New Roman" panose="02020603050405020304" pitchFamily="18" charset="0"/>
              </a:rPr>
              <a:t>A</a:t>
            </a:r>
            <a:r>
              <a:rPr lang="en-US" sz="3200" b="1" i="0" u="none" strike="noStrike" baseline="30000" dirty="0">
                <a:effectLst/>
                <a:latin typeface="Times New Roman" panose="02020603050405020304" pitchFamily="18" charset="0"/>
                <a:cs typeface="Times New Roman" panose="02020603050405020304" pitchFamily="18" charset="0"/>
              </a:rPr>
              <a:t>-1</a:t>
            </a:r>
            <a:r>
              <a:rPr lang="en-US" sz="3200" b="1" i="0" dirty="0">
                <a:effectLst/>
                <a:latin typeface="Times New Roman" panose="02020603050405020304" pitchFamily="18" charset="0"/>
                <a:cs typeface="Times New Roman" panose="02020603050405020304" pitchFamily="18" charset="0"/>
              </a:rPr>
              <a:t>*A</a:t>
            </a:r>
          </a:p>
          <a:p>
            <a:pPr marL="971550" lvl="1" indent="-514350">
              <a:buFont typeface="+mj-lt"/>
              <a:buAutoNum type="arabicPeriod"/>
            </a:pPr>
            <a:r>
              <a:rPr lang="en-US" sz="3200" dirty="0">
                <a:latin typeface="Times New Roman" panose="02020603050405020304" pitchFamily="18" charset="0"/>
                <a:cs typeface="Times New Roman" panose="02020603050405020304" pitchFamily="18" charset="0"/>
              </a:rPr>
              <a:t>Example</a:t>
            </a:r>
            <a:r>
              <a:rPr lang="en-US" sz="2800" dirty="0">
                <a:latin typeface="Times New Roman" panose="02020603050405020304" pitchFamily="18" charset="0"/>
                <a:cs typeface="Times New Roman" panose="02020603050405020304" pitchFamily="18" charset="0"/>
              </a:rPr>
              <a:t>: Rotations of a square by 0, 90, 180, &amp; 270 deg.</a:t>
            </a:r>
            <a:endParaRPr lang="en-US" sz="32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04FC4D91-CA99-5D93-B248-F396CAE41C14}"/>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CE25ECD4-6ADD-FFEB-F3F2-D0844E3CA04F}"/>
              </a:ext>
            </a:extLst>
          </p:cNvPr>
          <p:cNvSpPr>
            <a:spLocks noGrp="1"/>
          </p:cNvSpPr>
          <p:nvPr>
            <p:ph type="sldNum" sz="quarter" idx="12"/>
          </p:nvPr>
        </p:nvSpPr>
        <p:spPr/>
        <p:txBody>
          <a:bodyPr/>
          <a:lstStyle/>
          <a:p>
            <a:fld id="{79C9054C-E1B5-4C07-BAE6-A150A841A84F}" type="slidenum">
              <a:rPr lang="en-US" smtClean="0"/>
              <a:t>11</a:t>
            </a:fld>
            <a:endParaRPr lang="en-US"/>
          </a:p>
        </p:txBody>
      </p:sp>
    </p:spTree>
    <p:extLst>
      <p:ext uri="{BB962C8B-B14F-4D97-AF65-F5344CB8AC3E}">
        <p14:creationId xmlns:p14="http://schemas.microsoft.com/office/powerpoint/2010/main" val="3831504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19D01-DFD7-EF1F-14E4-D4524C88F6D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Lie Algebra</a:t>
            </a:r>
          </a:p>
        </p:txBody>
      </p:sp>
      <p:sp>
        <p:nvSpPr>
          <p:cNvPr id="3" name="Content Placeholder 2">
            <a:extLst>
              <a:ext uri="{FF2B5EF4-FFF2-40B4-BE49-F238E27FC236}">
                <a16:creationId xmlns:a16="http://schemas.microsoft.com/office/drawing/2014/main" id="{6CBEEB88-2DF5-2ECB-D171-3030D8872FD2}"/>
              </a:ext>
            </a:extLst>
          </p:cNvPr>
          <p:cNvSpPr>
            <a:spLocks noGrp="1"/>
          </p:cNvSpPr>
          <p:nvPr>
            <p:ph idx="1"/>
          </p:nvPr>
        </p:nvSpPr>
        <p:spPr/>
        <p:txBody>
          <a:bodyPr>
            <a:normAutofit fontScale="92500" lnSpcReduction="10000"/>
          </a:bodyPr>
          <a:lstStyle/>
          <a:p>
            <a:pPr marL="0" indent="0">
              <a:buNone/>
            </a:pPr>
            <a:r>
              <a:rPr lang="en-US" dirty="0"/>
              <a:t> </a:t>
            </a:r>
            <a:r>
              <a:rPr lang="en-US" dirty="0">
                <a:latin typeface="Times New Roman" panose="02020603050405020304" pitchFamily="18" charset="0"/>
                <a:cs typeface="Times New Roman" panose="02020603050405020304" pitchFamily="18" charset="0"/>
              </a:rPr>
              <a:t>A </a:t>
            </a:r>
            <a:r>
              <a:rPr lang="en-US" u="sng" dirty="0">
                <a:latin typeface="Times New Roman" panose="02020603050405020304" pitchFamily="18" charset="0"/>
                <a:cs typeface="Times New Roman" panose="02020603050405020304" pitchFamily="18" charset="0"/>
              </a:rPr>
              <a:t>Lie Algebra </a:t>
            </a:r>
            <a:r>
              <a:rPr lang="en-US" dirty="0">
                <a:latin typeface="Times New Roman" panose="02020603050405020304" pitchFamily="18" charset="0"/>
                <a:cs typeface="Times New Roman" panose="02020603050405020304" pitchFamily="18" charset="0"/>
              </a:rPr>
              <a:t>is a linear vector space over a field together with </a:t>
            </a:r>
          </a:p>
          <a:p>
            <a:pPr marL="0" indent="0">
              <a:buNone/>
            </a:pPr>
            <a:r>
              <a:rPr lang="en-US" dirty="0">
                <a:latin typeface="Times New Roman" panose="02020603050405020304" pitchFamily="18" charset="0"/>
                <a:cs typeface="Times New Roman" panose="02020603050405020304" pitchFamily="18" charset="0"/>
              </a:rPr>
              <a:t>	a. a </a:t>
            </a:r>
            <a:r>
              <a:rPr lang="en-US" u="sng" dirty="0">
                <a:latin typeface="Times New Roman" panose="02020603050405020304" pitchFamily="18" charset="0"/>
                <a:cs typeface="Times New Roman" panose="02020603050405020304" pitchFamily="18" charset="0"/>
              </a:rPr>
              <a:t>binary operation called a Lie Bracket [ A, B ] = C</a:t>
            </a:r>
            <a:r>
              <a:rPr lang="en-US" dirty="0">
                <a:latin typeface="Times New Roman" panose="02020603050405020304" pitchFamily="18" charset="0"/>
                <a:cs typeface="Times New Roman" panose="02020603050405020304" pitchFamily="18" charset="0"/>
              </a:rPr>
              <a:t> with:</a:t>
            </a:r>
          </a:p>
          <a:p>
            <a:pPr marL="0" indent="0">
              <a:buNone/>
            </a:pPr>
            <a:r>
              <a:rPr lang="en-US" dirty="0">
                <a:latin typeface="Times New Roman" panose="02020603050405020304" pitchFamily="18" charset="0"/>
                <a:cs typeface="Times New Roman" panose="02020603050405020304" pitchFamily="18" charset="0"/>
              </a:rPr>
              <a:t>	b. </a:t>
            </a:r>
            <a:r>
              <a:rPr lang="en-US" u="sng" dirty="0">
                <a:latin typeface="Times New Roman" panose="02020603050405020304" pitchFamily="18" charset="0"/>
                <a:cs typeface="Times New Roman" panose="02020603050405020304" pitchFamily="18" charset="0"/>
              </a:rPr>
              <a:t>bilinearity</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ax+by</a:t>
            </a:r>
            <a:r>
              <a:rPr lang="en-US" dirty="0">
                <a:latin typeface="Times New Roman" panose="02020603050405020304" pitchFamily="18" charset="0"/>
                <a:cs typeface="Times New Roman" panose="02020603050405020304" pitchFamily="18" charset="0"/>
              </a:rPr>
              <a:t>, z] = a[</a:t>
            </a:r>
            <a:r>
              <a:rPr lang="en-US" dirty="0" err="1">
                <a:latin typeface="Times New Roman" panose="02020603050405020304" pitchFamily="18" charset="0"/>
                <a:cs typeface="Times New Roman" panose="02020603050405020304" pitchFamily="18" charset="0"/>
              </a:rPr>
              <a:t>x,z</a:t>
            </a:r>
            <a:r>
              <a:rPr lang="en-US" dirty="0">
                <a:latin typeface="Times New Roman" panose="02020603050405020304" pitchFamily="18" charset="0"/>
                <a:cs typeface="Times New Roman" panose="02020603050405020304" pitchFamily="18" charset="0"/>
              </a:rPr>
              <a:t>]  + b[</a:t>
            </a:r>
            <a:r>
              <a:rPr lang="en-US" dirty="0" err="1">
                <a:latin typeface="Times New Roman" panose="02020603050405020304" pitchFamily="18" charset="0"/>
                <a:cs typeface="Times New Roman" panose="02020603050405020304" pitchFamily="18" charset="0"/>
              </a:rPr>
              <a:t>y,z</a:t>
            </a:r>
            <a:r>
              <a:rPr lang="en-US" dirty="0">
                <a:latin typeface="Times New Roman" panose="02020603050405020304" pitchFamily="18" charset="0"/>
                <a:cs typeface="Times New Roman" panose="02020603050405020304" pitchFamily="18" charset="0"/>
              </a:rPr>
              <a:t>] and  </a:t>
            </a:r>
          </a:p>
          <a:p>
            <a:pPr marL="0" indent="0">
              <a:buNone/>
            </a:pPr>
            <a:r>
              <a:rPr lang="en-US" dirty="0">
                <a:latin typeface="Times New Roman" panose="02020603050405020304" pitchFamily="18" charset="0"/>
                <a:cs typeface="Times New Roman" panose="02020603050405020304" pitchFamily="18" charset="0"/>
              </a:rPr>
              <a:t>		[[z, </a:t>
            </a:r>
            <a:r>
              <a:rPr lang="en-US" dirty="0" err="1">
                <a:latin typeface="Times New Roman" panose="02020603050405020304" pitchFamily="18" charset="0"/>
                <a:cs typeface="Times New Roman" panose="02020603050405020304" pitchFamily="18" charset="0"/>
              </a:rPr>
              <a:t>ax+by</a:t>
            </a:r>
            <a:r>
              <a:rPr lang="en-US" dirty="0">
                <a:latin typeface="Times New Roman" panose="02020603050405020304" pitchFamily="18" charset="0"/>
                <a:cs typeface="Times New Roman" panose="02020603050405020304" pitchFamily="18" charset="0"/>
              </a:rPr>
              <a:t>] = a[</a:t>
            </a:r>
            <a:r>
              <a:rPr lang="en-US" dirty="0" err="1">
                <a:latin typeface="Times New Roman" panose="02020603050405020304" pitchFamily="18" charset="0"/>
                <a:cs typeface="Times New Roman" panose="02020603050405020304" pitchFamily="18" charset="0"/>
              </a:rPr>
              <a:t>z,x</a:t>
            </a:r>
            <a:r>
              <a:rPr lang="en-US" dirty="0">
                <a:latin typeface="Times New Roman" panose="02020603050405020304" pitchFamily="18" charset="0"/>
                <a:cs typeface="Times New Roman" panose="02020603050405020304" pitchFamily="18" charset="0"/>
              </a:rPr>
              <a:t>] +b[</a:t>
            </a:r>
            <a:r>
              <a:rPr lang="en-US" dirty="0" err="1">
                <a:latin typeface="Times New Roman" panose="02020603050405020304" pitchFamily="18" charset="0"/>
                <a:cs typeface="Times New Roman" panose="02020603050405020304" pitchFamily="18" charset="0"/>
              </a:rPr>
              <a:t>z,y</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c. </a:t>
            </a:r>
            <a:r>
              <a:rPr lang="en-US" u="sng" dirty="0">
                <a:latin typeface="Times New Roman" panose="02020603050405020304" pitchFamily="18" charset="0"/>
                <a:cs typeface="Times New Roman" panose="02020603050405020304" pitchFamily="18" charset="0"/>
              </a:rPr>
              <a:t>Alternativity: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x,x</a:t>
            </a:r>
            <a:r>
              <a:rPr lang="en-US" dirty="0">
                <a:latin typeface="Times New Roman" panose="02020603050405020304" pitchFamily="18" charset="0"/>
                <a:cs typeface="Times New Roman" panose="02020603050405020304" pitchFamily="18" charset="0"/>
              </a:rPr>
              <a:t>] =0</a:t>
            </a:r>
          </a:p>
          <a:p>
            <a:pPr marL="0" indent="0">
              <a:buNone/>
            </a:pPr>
            <a:r>
              <a:rPr lang="en-US" dirty="0">
                <a:latin typeface="Times New Roman" panose="02020603050405020304" pitchFamily="18" charset="0"/>
                <a:cs typeface="Times New Roman" panose="02020603050405020304" pitchFamily="18" charset="0"/>
              </a:rPr>
              <a:t>	d. </a:t>
            </a:r>
            <a:r>
              <a:rPr lang="en-US" u="sng" dirty="0">
                <a:latin typeface="Times New Roman" panose="02020603050405020304" pitchFamily="18" charset="0"/>
                <a:cs typeface="Times New Roman" panose="02020603050405020304" pitchFamily="18" charset="0"/>
              </a:rPr>
              <a:t>Jacobi identity</a:t>
            </a:r>
            <a:r>
              <a:rPr lang="en-US" dirty="0">
                <a:latin typeface="Times New Roman" panose="02020603050405020304" pitchFamily="18" charset="0"/>
                <a:cs typeface="Times New Roman" panose="02020603050405020304" pitchFamily="18" charset="0"/>
              </a:rPr>
              <a:t>: [x,[</a:t>
            </a:r>
            <a:r>
              <a:rPr lang="en-US" dirty="0" err="1">
                <a:latin typeface="Times New Roman" panose="02020603050405020304" pitchFamily="18" charset="0"/>
                <a:cs typeface="Times New Roman" panose="02020603050405020304" pitchFamily="18" charset="0"/>
              </a:rPr>
              <a:t>y,z</a:t>
            </a:r>
            <a:r>
              <a:rPr lang="en-US" dirty="0">
                <a:latin typeface="Times New Roman" panose="02020603050405020304" pitchFamily="18" charset="0"/>
                <a:cs typeface="Times New Roman" panose="02020603050405020304" pitchFamily="18" charset="0"/>
              </a:rPr>
              <a:t>]] + [y,[</a:t>
            </a:r>
            <a:r>
              <a:rPr lang="en-US" dirty="0" err="1">
                <a:latin typeface="Times New Roman" panose="02020603050405020304" pitchFamily="18" charset="0"/>
                <a:cs typeface="Times New Roman" panose="02020603050405020304" pitchFamily="18" charset="0"/>
              </a:rPr>
              <a:t>z,x</a:t>
            </a:r>
            <a:r>
              <a:rPr lang="en-US" dirty="0">
                <a:latin typeface="Times New Roman" panose="02020603050405020304" pitchFamily="18" charset="0"/>
                <a:cs typeface="Times New Roman" panose="02020603050405020304" pitchFamily="18" charset="0"/>
              </a:rPr>
              <a:t>]] + [z,[</a:t>
            </a:r>
            <a:r>
              <a:rPr lang="en-US" dirty="0" err="1">
                <a:latin typeface="Times New Roman" panose="02020603050405020304" pitchFamily="18" charset="0"/>
                <a:cs typeface="Times New Roman" panose="02020603050405020304" pitchFamily="18" charset="0"/>
              </a:rPr>
              <a:t>x,y</a:t>
            </a:r>
            <a:r>
              <a:rPr lang="en-US" dirty="0">
                <a:latin typeface="Times New Roman" panose="02020603050405020304" pitchFamily="18" charset="0"/>
                <a:cs typeface="Times New Roman" panose="02020603050405020304" pitchFamily="18" charset="0"/>
              </a:rPr>
              <a:t>]] from which</a:t>
            </a: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Anticommutativity then follows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x,y</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y,x</a:t>
            </a:r>
            <a:r>
              <a:rPr lang="en-US" dirty="0">
                <a:latin typeface="Times New Roman" panose="02020603050405020304" pitchFamily="18" charset="0"/>
                <a:cs typeface="Times New Roman" panose="02020603050405020304" pitchFamily="18" charset="0"/>
              </a:rPr>
              <a:t>]  thus [</a:t>
            </a:r>
            <a:r>
              <a:rPr lang="en-US" dirty="0" err="1">
                <a:latin typeface="Times New Roman" panose="02020603050405020304" pitchFamily="18" charset="0"/>
                <a:cs typeface="Times New Roman" panose="02020603050405020304" pitchFamily="18" charset="0"/>
              </a:rPr>
              <a:t>x,x</a:t>
            </a:r>
            <a:r>
              <a:rPr lang="en-US" dirty="0">
                <a:latin typeface="Times New Roman" panose="02020603050405020304" pitchFamily="18" charset="0"/>
                <a:cs typeface="Times New Roman" panose="02020603050405020304" pitchFamily="18" charset="0"/>
              </a:rPr>
              <a:t>] =0</a:t>
            </a:r>
          </a:p>
          <a:p>
            <a:pPr marL="0" indent="0">
              <a:buNone/>
            </a:pPr>
            <a:r>
              <a:rPr lang="en-US" dirty="0">
                <a:latin typeface="Times New Roman" panose="02020603050405020304" pitchFamily="18" charset="0"/>
                <a:cs typeface="Times New Roman" panose="02020603050405020304" pitchFamily="18" charset="0"/>
              </a:rPr>
              <a:t>Generally [A</a:t>
            </a:r>
            <a:r>
              <a:rPr lang="en-US" baseline="-25000" dirty="0">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a:t>
            </a:r>
            <a:r>
              <a:rPr lang="en-US" baseline="-25000" dirty="0" err="1">
                <a:latin typeface="Times New Roman" panose="02020603050405020304" pitchFamily="18" charset="0"/>
                <a:cs typeface="Times New Roman" panose="02020603050405020304" pitchFamily="18" charset="0"/>
              </a:rPr>
              <a:t>j</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a:t>
            </a:r>
            <a:r>
              <a:rPr lang="en-US" baseline="-25000" dirty="0" err="1">
                <a:latin typeface="Times New Roman" panose="02020603050405020304" pitchFamily="18" charset="0"/>
                <a:cs typeface="Times New Roman" panose="02020603050405020304" pitchFamily="18" charset="0"/>
              </a:rPr>
              <a:t>ij</a:t>
            </a:r>
            <a:r>
              <a:rPr lang="en-US" baseline="30000" dirty="0" err="1">
                <a:latin typeface="Times New Roman" panose="02020603050405020304" pitchFamily="18" charset="0"/>
                <a:cs typeface="Times New Roman" panose="02020603050405020304" pitchFamily="18" charset="0"/>
              </a:rPr>
              <a:t>k</a:t>
            </a:r>
            <a:r>
              <a:rPr lang="en-US" dirty="0">
                <a:latin typeface="Times New Roman" panose="02020603050405020304" pitchFamily="18" charset="0"/>
                <a:cs typeface="Times New Roman" panose="02020603050405020304" pitchFamily="18" charset="0"/>
              </a:rPr>
              <a:t> A</a:t>
            </a:r>
            <a:r>
              <a:rPr lang="en-US" baseline="-25000" dirty="0">
                <a:latin typeface="Times New Roman" panose="02020603050405020304" pitchFamily="18" charset="0"/>
                <a:cs typeface="Times New Roman" panose="02020603050405020304" pitchFamily="18" charset="0"/>
              </a:rPr>
              <a:t>k</a:t>
            </a:r>
            <a:r>
              <a:rPr lang="en-US" dirty="0">
                <a:latin typeface="Times New Roman" panose="02020603050405020304" pitchFamily="18" charset="0"/>
                <a:cs typeface="Times New Roman" panose="02020603050405020304" pitchFamily="18" charset="0"/>
              </a:rPr>
              <a:t>   (summation over repeated indices)   where </a:t>
            </a:r>
            <a:r>
              <a:rPr lang="en-US" dirty="0" err="1">
                <a:latin typeface="Times New Roman" panose="02020603050405020304" pitchFamily="18" charset="0"/>
                <a:cs typeface="Times New Roman" panose="02020603050405020304" pitchFamily="18" charset="0"/>
              </a:rPr>
              <a:t>c</a:t>
            </a:r>
            <a:r>
              <a:rPr lang="en-US" baseline="-25000" dirty="0" err="1">
                <a:latin typeface="Times New Roman" panose="02020603050405020304" pitchFamily="18" charset="0"/>
                <a:cs typeface="Times New Roman" panose="02020603050405020304" pitchFamily="18" charset="0"/>
              </a:rPr>
              <a:t>ij</a:t>
            </a:r>
            <a:r>
              <a:rPr lang="en-US" baseline="30000" dirty="0" err="1">
                <a:latin typeface="Times New Roman" panose="02020603050405020304" pitchFamily="18" charset="0"/>
                <a:cs typeface="Times New Roman" panose="02020603050405020304" pitchFamily="18" charset="0"/>
              </a:rPr>
              <a:t>k</a:t>
            </a:r>
            <a:r>
              <a:rPr lang="en-US" dirty="0">
                <a:latin typeface="Times New Roman" panose="02020603050405020304" pitchFamily="18" charset="0"/>
                <a:cs typeface="Times New Roman" panose="02020603050405020304" pitchFamily="18" charset="0"/>
              </a:rPr>
              <a:t> are a set of constants thus giving a linear combination of the basis operators</a:t>
            </a:r>
          </a:p>
          <a:p>
            <a:pPr marL="0" indent="0">
              <a:buNone/>
            </a:pPr>
            <a:endParaRPr lang="en-US" dirty="0"/>
          </a:p>
        </p:txBody>
      </p:sp>
      <p:sp>
        <p:nvSpPr>
          <p:cNvPr id="18" name="Rectangle 16">
            <a:extLst>
              <a:ext uri="{FF2B5EF4-FFF2-40B4-BE49-F238E27FC236}">
                <a16:creationId xmlns:a16="http://schemas.microsoft.com/office/drawing/2014/main" id="{415E1DFA-3EC3-8AEC-147C-8CF9A7F44A39}"/>
              </a:ext>
            </a:extLst>
          </p:cNvPr>
          <p:cNvSpPr>
            <a:spLocks noChangeArrowheads="1"/>
          </p:cNvSpPr>
          <p:nvPr/>
        </p:nvSpPr>
        <p:spPr bwMode="auto">
          <a:xfrm>
            <a:off x="0" y="-123110"/>
            <a:ext cx="354584"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a .</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AutoShape 17" descr="{\mathfrak {g}}">
            <a:extLst>
              <a:ext uri="{FF2B5EF4-FFF2-40B4-BE49-F238E27FC236}">
                <a16:creationId xmlns:a16="http://schemas.microsoft.com/office/drawing/2014/main" id="{0A5FE356-E9B6-DFC1-FD65-4E3384A6C447}"/>
              </a:ext>
            </a:extLst>
          </p:cNvPr>
          <p:cNvSpPr>
            <a:spLocks noChangeAspect="1" noChangeArrowheads="1"/>
          </p:cNvSpPr>
          <p:nvPr/>
        </p:nvSpPr>
        <p:spPr bwMode="auto">
          <a:xfrm>
            <a:off x="9255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18" descr="{\displaystyle {\mathfrak {g}}\times {\mathfrak {g}}\rightarrow {\mathfrak {g}}}">
            <a:extLst>
              <a:ext uri="{FF2B5EF4-FFF2-40B4-BE49-F238E27FC236}">
                <a16:creationId xmlns:a16="http://schemas.microsoft.com/office/drawing/2014/main" id="{C150151F-8D30-88F3-49E7-E168DF45B7A5}"/>
              </a:ext>
            </a:extLst>
          </p:cNvPr>
          <p:cNvSpPr>
            <a:spLocks noChangeAspect="1" noChangeArrowheads="1"/>
          </p:cNvSpPr>
          <p:nvPr/>
        </p:nvSpPr>
        <p:spPr bwMode="auto">
          <a:xfrm>
            <a:off x="5689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19" descr="x">
            <a:extLst>
              <a:ext uri="{FF2B5EF4-FFF2-40B4-BE49-F238E27FC236}">
                <a16:creationId xmlns:a16="http://schemas.microsoft.com/office/drawing/2014/main" id="{AD1231BA-AD2E-5032-9E00-27E25667845B}"/>
              </a:ext>
            </a:extLst>
          </p:cNvPr>
          <p:cNvSpPr>
            <a:spLocks noChangeAspect="1" noChangeArrowheads="1"/>
          </p:cNvSpPr>
          <p:nvPr/>
        </p:nvSpPr>
        <p:spPr bwMode="auto">
          <a:xfrm>
            <a:off x="96980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20" descr="y">
            <a:extLst>
              <a:ext uri="{FF2B5EF4-FFF2-40B4-BE49-F238E27FC236}">
                <a16:creationId xmlns:a16="http://schemas.microsoft.com/office/drawing/2014/main" id="{A2B90E2E-EC51-6504-C084-4F614DBFB6BF}"/>
              </a:ext>
            </a:extLst>
          </p:cNvPr>
          <p:cNvSpPr>
            <a:spLocks noChangeAspect="1" noChangeArrowheads="1"/>
          </p:cNvSpPr>
          <p:nvPr/>
        </p:nvSpPr>
        <p:spPr bwMode="auto">
          <a:xfrm>
            <a:off x="1038066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21" descr="[x,y]">
            <a:extLst>
              <a:ext uri="{FF2B5EF4-FFF2-40B4-BE49-F238E27FC236}">
                <a16:creationId xmlns:a16="http://schemas.microsoft.com/office/drawing/2014/main" id="{CFB0B4E3-752B-E675-AB59-DAC3502CDCCE}"/>
              </a:ext>
            </a:extLst>
          </p:cNvPr>
          <p:cNvSpPr>
            <a:spLocks noChangeAspect="1" noChangeArrowheads="1"/>
          </p:cNvSpPr>
          <p:nvPr/>
        </p:nvSpPr>
        <p:spPr bwMode="auto">
          <a:xfrm>
            <a:off x="1143476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22" descr="{\mathfrak {g}}">
            <a:extLst>
              <a:ext uri="{FF2B5EF4-FFF2-40B4-BE49-F238E27FC236}">
                <a16:creationId xmlns:a16="http://schemas.microsoft.com/office/drawing/2014/main" id="{074632BE-BFFD-9E5E-1AB8-979CF19E94EB}"/>
              </a:ext>
            </a:extLst>
          </p:cNvPr>
          <p:cNvSpPr>
            <a:spLocks noChangeAspect="1" noChangeArrowheads="1"/>
          </p:cNvSpPr>
          <p:nvPr/>
        </p:nvSpPr>
        <p:spPr bwMode="auto">
          <a:xfrm>
            <a:off x="12987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Footer Placeholder 3">
            <a:extLst>
              <a:ext uri="{FF2B5EF4-FFF2-40B4-BE49-F238E27FC236}">
                <a16:creationId xmlns:a16="http://schemas.microsoft.com/office/drawing/2014/main" id="{55645C32-102E-A52C-638C-4761C014BB07}"/>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179FB4FC-AB61-EB5B-A223-765E0BEB9816}"/>
              </a:ext>
            </a:extLst>
          </p:cNvPr>
          <p:cNvSpPr>
            <a:spLocks noGrp="1"/>
          </p:cNvSpPr>
          <p:nvPr>
            <p:ph type="sldNum" sz="quarter" idx="12"/>
          </p:nvPr>
        </p:nvSpPr>
        <p:spPr/>
        <p:txBody>
          <a:bodyPr/>
          <a:lstStyle/>
          <a:p>
            <a:fld id="{79C9054C-E1B5-4C07-BAE6-A150A841A84F}" type="slidenum">
              <a:rPr lang="en-US" smtClean="0"/>
              <a:t>12</a:t>
            </a:fld>
            <a:endParaRPr lang="en-US"/>
          </a:p>
        </p:txBody>
      </p:sp>
    </p:spTree>
    <p:extLst>
      <p:ext uri="{BB962C8B-B14F-4D97-AF65-F5344CB8AC3E}">
        <p14:creationId xmlns:p14="http://schemas.microsoft.com/office/powerpoint/2010/main" val="422982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BE2D-7B9D-6D70-F70C-DD887BED4C56}"/>
              </a:ext>
            </a:extLst>
          </p:cNvPr>
          <p:cNvSpPr>
            <a:spLocks noGrp="1"/>
          </p:cNvSpPr>
          <p:nvPr>
            <p:ph type="title"/>
          </p:nvPr>
        </p:nvSpPr>
        <p:spPr/>
        <p:txBody>
          <a:bodyPr/>
          <a:lstStyle/>
          <a:p>
            <a:r>
              <a:rPr lang="en-US" dirty="0"/>
              <a:t> </a:t>
            </a:r>
            <a:r>
              <a:rPr lang="en-US" dirty="0">
                <a:latin typeface="Times New Roman" panose="02020603050405020304" pitchFamily="18" charset="0"/>
                <a:cs typeface="Times New Roman" panose="02020603050405020304" pitchFamily="18" charset="0"/>
              </a:rPr>
              <a:t>Groups with infinite numbers of elements:</a:t>
            </a:r>
          </a:p>
        </p:txBody>
      </p:sp>
      <p:sp>
        <p:nvSpPr>
          <p:cNvPr id="3" name="Content Placeholder 2">
            <a:extLst>
              <a:ext uri="{FF2B5EF4-FFF2-40B4-BE49-F238E27FC236}">
                <a16:creationId xmlns:a16="http://schemas.microsoft.com/office/drawing/2014/main" id="{C342673F-69B0-43A3-7647-B28EE8C7BC7B}"/>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Groups such as translations and rotations have an infinite number of elements thus are problematic.</a:t>
            </a:r>
          </a:p>
          <a:p>
            <a:r>
              <a:rPr lang="en-US" sz="3600" dirty="0">
                <a:latin typeface="Times New Roman" panose="02020603050405020304" pitchFamily="18" charset="0"/>
                <a:cs typeface="Times New Roman" panose="02020603050405020304" pitchFamily="18" charset="0"/>
              </a:rPr>
              <a:t>Sophus Lee came up the idea of exponentiating  the infinitesimal part of a group element with the appropriate multiplier to generate a complete set of the elements of a group of continuous transformations. </a:t>
            </a:r>
          </a:p>
        </p:txBody>
      </p:sp>
      <p:sp>
        <p:nvSpPr>
          <p:cNvPr id="4" name="Footer Placeholder 3">
            <a:extLst>
              <a:ext uri="{FF2B5EF4-FFF2-40B4-BE49-F238E27FC236}">
                <a16:creationId xmlns:a16="http://schemas.microsoft.com/office/drawing/2014/main" id="{106BCDDD-7961-F287-3402-4888DFED085F}"/>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E3927144-6A3E-DF3D-93FA-76B05C331B53}"/>
              </a:ext>
            </a:extLst>
          </p:cNvPr>
          <p:cNvSpPr>
            <a:spLocks noGrp="1"/>
          </p:cNvSpPr>
          <p:nvPr>
            <p:ph type="sldNum" sz="quarter" idx="12"/>
          </p:nvPr>
        </p:nvSpPr>
        <p:spPr/>
        <p:txBody>
          <a:bodyPr/>
          <a:lstStyle/>
          <a:p>
            <a:fld id="{79C9054C-E1B5-4C07-BAE6-A150A841A84F}" type="slidenum">
              <a:rPr lang="en-US" smtClean="0"/>
              <a:t>13</a:t>
            </a:fld>
            <a:endParaRPr lang="en-US"/>
          </a:p>
        </p:txBody>
      </p:sp>
    </p:spTree>
    <p:extLst>
      <p:ext uri="{BB962C8B-B14F-4D97-AF65-F5344CB8AC3E}">
        <p14:creationId xmlns:p14="http://schemas.microsoft.com/office/powerpoint/2010/main" val="2104014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E1E1-DA3C-52D4-8E4A-0E45EEBAB9D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 of the </a:t>
            </a:r>
            <a:r>
              <a:rPr lang="en-US" u="sng" dirty="0">
                <a:latin typeface="Times New Roman" panose="02020603050405020304" pitchFamily="18" charset="0"/>
                <a:cs typeface="Times New Roman" panose="02020603050405020304" pitchFamily="18" charset="0"/>
              </a:rPr>
              <a:t>Lie Algebra of Rotations </a:t>
            </a:r>
            <a:r>
              <a:rPr lang="en-US" dirty="0">
                <a:latin typeface="Times New Roman" panose="02020603050405020304" pitchFamily="18" charset="0"/>
                <a:cs typeface="Times New Roman" panose="02020603050405020304" pitchFamily="18" charset="0"/>
              </a:rPr>
              <a:t>in two dimensions generated by a Lie Algebra</a:t>
            </a:r>
          </a:p>
        </p:txBody>
      </p:sp>
      <p:sp>
        <p:nvSpPr>
          <p:cNvPr id="3" name="Content Placeholder 2">
            <a:extLst>
              <a:ext uri="{FF2B5EF4-FFF2-40B4-BE49-F238E27FC236}">
                <a16:creationId xmlns:a16="http://schemas.microsoft.com/office/drawing/2014/main" id="{FE10CEAF-511D-9612-8888-1B1D912E5C89}"/>
              </a:ext>
            </a:extLst>
          </p:cNvPr>
          <p:cNvSpPr>
            <a:spLocks noGrp="1"/>
          </p:cNvSpPr>
          <p:nvPr>
            <p:ph idx="1"/>
          </p:nvPr>
        </p:nvSpPr>
        <p:spPr/>
        <p:txBody>
          <a:bodyPr>
            <a:normAutofit fontScale="92500"/>
          </a:bodyPr>
          <a:lstStyle/>
          <a:p>
            <a:pPr marL="0" indent="0">
              <a:buNone/>
            </a:pPr>
            <a:r>
              <a:rPr lang="en-US" dirty="0">
                <a:latin typeface="Times New Roman" panose="02020603050405020304" pitchFamily="18" charset="0"/>
                <a:cs typeface="Times New Roman" panose="02020603050405020304" pitchFamily="18" charset="0"/>
              </a:rPr>
              <a:t>Consider the infinite group of rotations in a plane with q infinitesimal:</a:t>
            </a:r>
          </a:p>
          <a:p>
            <a:pPr marL="0" indent="0">
              <a:buNone/>
            </a:pPr>
            <a:r>
              <a:rPr lang="en-US" dirty="0">
                <a:latin typeface="Times New Roman" panose="02020603050405020304" pitchFamily="18" charset="0"/>
                <a:cs typeface="Times New Roman" panose="02020603050405020304" pitchFamily="18" charset="0"/>
              </a:rPr>
              <a:t>	R(q) =  cos(q)   - sin (q)   =  1  -q     = 1  0    + q *   0  -1   = I + q L</a:t>
            </a:r>
          </a:p>
          <a:p>
            <a:pPr marL="0" indent="0">
              <a:buNone/>
            </a:pPr>
            <a:r>
              <a:rPr lang="en-US" dirty="0">
                <a:latin typeface="Times New Roman" panose="02020603050405020304" pitchFamily="18" charset="0"/>
                <a:cs typeface="Times New Roman" panose="02020603050405020304" pitchFamily="18" charset="0"/>
              </a:rPr>
              <a:t>		 sin (q)  + cos (q)       q   1        0  1                1   0</a:t>
            </a:r>
          </a:p>
          <a:p>
            <a:pPr marL="0" indent="0">
              <a:buNone/>
            </a:pPr>
            <a:r>
              <a:rPr lang="en-US" dirty="0">
                <a:latin typeface="Times New Roman" panose="02020603050405020304" pitchFamily="18" charset="0"/>
                <a:cs typeface="Times New Roman" panose="02020603050405020304" pitchFamily="18" charset="0"/>
              </a:rPr>
              <a:t>These rotations can be generated by the exponentiation of the corresponding matrix for the  infinitesimal transformation L as:</a:t>
            </a:r>
          </a:p>
          <a:p>
            <a:pPr marL="0" indent="0">
              <a:buNone/>
            </a:pPr>
            <a:r>
              <a:rPr lang="en-US" dirty="0">
                <a:latin typeface="Times New Roman" panose="02020603050405020304" pitchFamily="18" charset="0"/>
                <a:cs typeface="Times New Roman" panose="02020603050405020304" pitchFamily="18" charset="0"/>
              </a:rPr>
              <a:t>  	R(q)  =  exp (q L )  = I + q L + (1/2!) (q L)</a:t>
            </a:r>
            <a:r>
              <a:rPr lang="en-US" baseline="30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 + ….</a:t>
            </a:r>
          </a:p>
          <a:p>
            <a:pPr marL="0" indent="0">
              <a:buNone/>
            </a:pPr>
            <a:endParaRPr lang="en-US" baseline="30000" dirty="0">
              <a:latin typeface="Times New Roman" panose="02020603050405020304" pitchFamily="18" charset="0"/>
              <a:cs typeface="Times New Roman" panose="02020603050405020304" pitchFamily="18" charset="0"/>
            </a:endParaRPr>
          </a:p>
          <a:p>
            <a:pPr marL="0" indent="0">
              <a:buNone/>
            </a:pPr>
            <a:r>
              <a:rPr lang="en-US" sz="4400" baseline="30000" dirty="0">
                <a:latin typeface="Times New Roman" panose="02020603050405020304" pitchFamily="18" charset="0"/>
                <a:cs typeface="Times New Roman" panose="02020603050405020304" pitchFamily="18" charset="0"/>
              </a:rPr>
              <a:t>Thus, one can say that the matrix L generates the matrix R and all such rotations simply by choosing the value of the angle.</a:t>
            </a:r>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7BF21C3-A7BB-F2A8-B2F5-618540D41970}"/>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30852F84-9BD7-4930-EF82-DD884D396F2F}"/>
              </a:ext>
            </a:extLst>
          </p:cNvPr>
          <p:cNvSpPr>
            <a:spLocks noGrp="1"/>
          </p:cNvSpPr>
          <p:nvPr>
            <p:ph type="sldNum" sz="quarter" idx="12"/>
          </p:nvPr>
        </p:nvSpPr>
        <p:spPr/>
        <p:txBody>
          <a:bodyPr/>
          <a:lstStyle/>
          <a:p>
            <a:fld id="{79C9054C-E1B5-4C07-BAE6-A150A841A84F}" type="slidenum">
              <a:rPr lang="en-US" smtClean="0"/>
              <a:t>14</a:t>
            </a:fld>
            <a:endParaRPr lang="en-US"/>
          </a:p>
        </p:txBody>
      </p:sp>
    </p:spTree>
    <p:extLst>
      <p:ext uri="{BB962C8B-B14F-4D97-AF65-F5344CB8AC3E}">
        <p14:creationId xmlns:p14="http://schemas.microsoft.com/office/powerpoint/2010/main" val="1887459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D546-AACC-72DB-0F1D-964B119213D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Finite Groups and Systems Like Groups:</a:t>
            </a:r>
          </a:p>
        </p:txBody>
      </p:sp>
      <p:sp>
        <p:nvSpPr>
          <p:cNvPr id="3" name="Content Placeholder 2">
            <a:extLst>
              <a:ext uri="{FF2B5EF4-FFF2-40B4-BE49-F238E27FC236}">
                <a16:creationId xmlns:a16="http://schemas.microsoft.com/office/drawing/2014/main" id="{440FC8A1-6485-9E83-5BC9-40C86E50853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There are </a:t>
            </a:r>
            <a:r>
              <a:rPr lang="en-US" u="sng" dirty="0">
                <a:latin typeface="Times New Roman" panose="02020603050405020304" pitchFamily="18" charset="0"/>
                <a:cs typeface="Times New Roman" panose="02020603050405020304" pitchFamily="18" charset="0"/>
              </a:rPr>
              <a:t>three important discrete transformations </a:t>
            </a:r>
            <a:r>
              <a:rPr lang="en-US" dirty="0">
                <a:latin typeface="Times New Roman" panose="02020603050405020304" pitchFamily="18" charset="0"/>
                <a:cs typeface="Times New Roman" panose="02020603050405020304" pitchFamily="18" charset="0"/>
              </a:rPr>
              <a:t>that represent:</a:t>
            </a:r>
          </a:p>
          <a:p>
            <a:pPr lvl="1"/>
            <a:r>
              <a:rPr lang="en-US" dirty="0">
                <a:latin typeface="Times New Roman" panose="02020603050405020304" pitchFamily="18" charset="0"/>
                <a:cs typeface="Times New Roman" panose="02020603050405020304" pitchFamily="18" charset="0"/>
              </a:rPr>
              <a:t>T = Time Reversal</a:t>
            </a:r>
          </a:p>
          <a:p>
            <a:pPr lvl="1"/>
            <a:r>
              <a:rPr lang="en-US" dirty="0">
                <a:latin typeface="Times New Roman" panose="02020603050405020304" pitchFamily="18" charset="0"/>
                <a:cs typeface="Times New Roman" panose="02020603050405020304" pitchFamily="18" charset="0"/>
              </a:rPr>
              <a:t>P = Spatial Inversion of x, y, z  and </a:t>
            </a:r>
          </a:p>
          <a:p>
            <a:pPr lvl="1"/>
            <a:r>
              <a:rPr lang="en-US" dirty="0">
                <a:latin typeface="Times New Roman" panose="02020603050405020304" pitchFamily="18" charset="0"/>
                <a:cs typeface="Times New Roman" panose="02020603050405020304" pitchFamily="18" charset="0"/>
              </a:rPr>
              <a:t>C = Particle (charge) Conjugation </a:t>
            </a:r>
          </a:p>
          <a:p>
            <a:r>
              <a:rPr lang="en-US" dirty="0">
                <a:latin typeface="Times New Roman" panose="02020603050405020304" pitchFamily="18" charset="0"/>
                <a:cs typeface="Times New Roman" panose="02020603050405020304" pitchFamily="18" charset="0"/>
              </a:rPr>
              <a:t>It was very surprising to learn in 1955 that physical systems were not invariant under spatial inversion (</a:t>
            </a:r>
            <a:r>
              <a:rPr lang="en-US" u="sng" dirty="0">
                <a:latin typeface="Times New Roman" panose="02020603050405020304" pitchFamily="18" charset="0"/>
                <a:cs typeface="Times New Roman" panose="02020603050405020304" pitchFamily="18" charset="0"/>
              </a:rPr>
              <a:t>parity violation</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It also become increasingly useful to consider transformations that describe “</a:t>
            </a:r>
            <a:r>
              <a:rPr lang="en-US" u="sng" dirty="0">
                <a:latin typeface="Times New Roman" panose="02020603050405020304" pitchFamily="18" charset="0"/>
                <a:cs typeface="Times New Roman" panose="02020603050405020304" pitchFamily="18" charset="0"/>
              </a:rPr>
              <a:t>approximate symmetry</a:t>
            </a:r>
            <a:r>
              <a:rPr lang="en-US" dirty="0">
                <a:latin typeface="Times New Roman" panose="02020603050405020304" pitchFamily="18" charset="0"/>
                <a:cs typeface="Times New Roman" panose="02020603050405020304" pitchFamily="18" charset="0"/>
              </a:rPr>
              <a:t>” (changing protons into neutrons and conversely) – the forerunner to our current Standard Model (SM).</a:t>
            </a:r>
          </a:p>
          <a:p>
            <a:endParaRPr lang="en-US" dirty="0"/>
          </a:p>
        </p:txBody>
      </p:sp>
      <p:sp>
        <p:nvSpPr>
          <p:cNvPr id="4" name="Footer Placeholder 3">
            <a:extLst>
              <a:ext uri="{FF2B5EF4-FFF2-40B4-BE49-F238E27FC236}">
                <a16:creationId xmlns:a16="http://schemas.microsoft.com/office/drawing/2014/main" id="{B208C317-2E61-596C-7B5A-95FBD844B5B5}"/>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9E6CBA90-3FD6-7488-E01B-7565DA4076D8}"/>
              </a:ext>
            </a:extLst>
          </p:cNvPr>
          <p:cNvSpPr>
            <a:spLocks noGrp="1"/>
          </p:cNvSpPr>
          <p:nvPr>
            <p:ph type="sldNum" sz="quarter" idx="12"/>
          </p:nvPr>
        </p:nvSpPr>
        <p:spPr/>
        <p:txBody>
          <a:bodyPr/>
          <a:lstStyle/>
          <a:p>
            <a:fld id="{79C9054C-E1B5-4C07-BAE6-A150A841A84F}" type="slidenum">
              <a:rPr lang="en-US" smtClean="0"/>
              <a:t>15</a:t>
            </a:fld>
            <a:endParaRPr lang="en-US"/>
          </a:p>
        </p:txBody>
      </p:sp>
    </p:spTree>
    <p:extLst>
      <p:ext uri="{BB962C8B-B14F-4D97-AF65-F5344CB8AC3E}">
        <p14:creationId xmlns:p14="http://schemas.microsoft.com/office/powerpoint/2010/main" val="1756592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C761-167F-B776-7A9B-EBD60B9795D0}"/>
              </a:ext>
            </a:extLst>
          </p:cNvPr>
          <p:cNvSpPr>
            <a:spLocks noGrp="1"/>
          </p:cNvSpPr>
          <p:nvPr>
            <p:ph type="title"/>
          </p:nvPr>
        </p:nvSpPr>
        <p:spPr/>
        <p:txBody>
          <a:bodyPr>
            <a:normAutofit/>
          </a:bodyPr>
          <a:lstStyle/>
          <a:p>
            <a:r>
              <a:rPr lang="en-US" b="1" u="sng" dirty="0">
                <a:latin typeface="Times New Roman" panose="02020603050405020304" pitchFamily="18" charset="0"/>
                <a:cs typeface="Times New Roman" panose="02020603050405020304" pitchFamily="18" charset="0"/>
              </a:rPr>
              <a:t>Mathematical</a:t>
            </a:r>
            <a:r>
              <a:rPr lang="en-US" b="1" dirty="0">
                <a:latin typeface="Times New Roman" panose="02020603050405020304" pitchFamily="18" charset="0"/>
                <a:cs typeface="Times New Roman" panose="02020603050405020304" pitchFamily="18" charset="0"/>
              </a:rPr>
              <a:t> Equivalence of Riemannian Geometry to a Generalized Lie Algebra </a:t>
            </a:r>
            <a:endParaRPr lang="en-US" dirty="0"/>
          </a:p>
        </p:txBody>
      </p:sp>
      <p:sp>
        <p:nvSpPr>
          <p:cNvPr id="3" name="Content Placeholder 2">
            <a:extLst>
              <a:ext uri="{FF2B5EF4-FFF2-40B4-BE49-F238E27FC236}">
                <a16:creationId xmlns:a16="http://schemas.microsoft.com/office/drawing/2014/main" id="{547E0A1C-AF0C-FE6B-117B-E5CEC0579C08}"/>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A7530B9F-8EBB-8560-C96B-044D8D181140}"/>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26A8CB33-8377-D1F2-4FE5-4D187AB56506}"/>
              </a:ext>
            </a:extLst>
          </p:cNvPr>
          <p:cNvSpPr>
            <a:spLocks noGrp="1"/>
          </p:cNvSpPr>
          <p:nvPr>
            <p:ph type="sldNum" sz="quarter" idx="12"/>
          </p:nvPr>
        </p:nvSpPr>
        <p:spPr/>
        <p:txBody>
          <a:bodyPr/>
          <a:lstStyle/>
          <a:p>
            <a:fld id="{79C9054C-E1B5-4C07-BAE6-A150A841A84F}" type="slidenum">
              <a:rPr lang="en-US" smtClean="0"/>
              <a:t>16</a:t>
            </a:fld>
            <a:endParaRPr lang="en-US"/>
          </a:p>
        </p:txBody>
      </p:sp>
    </p:spTree>
    <p:extLst>
      <p:ext uri="{BB962C8B-B14F-4D97-AF65-F5344CB8AC3E}">
        <p14:creationId xmlns:p14="http://schemas.microsoft.com/office/powerpoint/2010/main" val="1741942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420" y="500062"/>
            <a:ext cx="10515600" cy="1325563"/>
          </a:xfrm>
        </p:spPr>
        <p:txBody>
          <a:bodyPr/>
          <a:lstStyle/>
          <a:p>
            <a:r>
              <a:rPr lang="en-US" dirty="0">
                <a:latin typeface="Times New Roman" panose="02020603050405020304" pitchFamily="18" charset="0"/>
                <a:cs typeface="Times New Roman" panose="02020603050405020304" pitchFamily="18" charset="0"/>
              </a:rPr>
              <a:t>Procedure: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 will first show mathematically that Riemannian Geometry (RG) can be formulated as a generalized Lie algebra with structure constants that are functions of certain (Abelian) elements of the algebra.</a:t>
            </a:r>
          </a:p>
          <a:p>
            <a:r>
              <a:rPr lang="en-US" dirty="0">
                <a:latin typeface="Times New Roman" panose="02020603050405020304" pitchFamily="18" charset="0"/>
                <a:cs typeface="Times New Roman" panose="02020603050405020304" pitchFamily="18" charset="0"/>
              </a:rPr>
              <a:t>I will then show that this framework supports the exact equivalent expression of Einstein’s formulation of general relativity (GR). </a:t>
            </a:r>
          </a:p>
          <a:p>
            <a:r>
              <a:rPr lang="en-US" dirty="0">
                <a:latin typeface="Times New Roman" panose="02020603050405020304" pitchFamily="18" charset="0"/>
                <a:cs typeface="Times New Roman" panose="02020603050405020304" pitchFamily="18" charset="0"/>
              </a:rPr>
              <a:t>I will use Dirac notation with bra &amp; ket vectors as the Hilbert space basis, labeled with the eigenvalues of a maximum set of commuting operators from the algebra, scalar product, and decomposition of unity.</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51AF0554-3590-7F80-8B91-7D98A6821ACA}"/>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41FA1FE8-F4F2-369C-22A3-367412D03D6E}"/>
              </a:ext>
            </a:extLst>
          </p:cNvPr>
          <p:cNvSpPr>
            <a:spLocks noGrp="1"/>
          </p:cNvSpPr>
          <p:nvPr>
            <p:ph type="sldNum" sz="quarter" idx="12"/>
          </p:nvPr>
        </p:nvSpPr>
        <p:spPr/>
        <p:txBody>
          <a:bodyPr/>
          <a:lstStyle/>
          <a:p>
            <a:fld id="{79C9054C-E1B5-4C07-BAE6-A150A841A84F}" type="slidenum">
              <a:rPr lang="en-US" smtClean="0"/>
              <a:t>17</a:t>
            </a:fld>
            <a:endParaRPr lang="en-US"/>
          </a:p>
        </p:txBody>
      </p:sp>
    </p:spTree>
    <p:extLst>
      <p:ext uri="{BB962C8B-B14F-4D97-AF65-F5344CB8AC3E}">
        <p14:creationId xmlns:p14="http://schemas.microsoft.com/office/powerpoint/2010/main" val="427635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Abelian Algebra of Operators - </a:t>
            </a:r>
            <a:r>
              <a:rPr lang="en-US" sz="3200" dirty="0">
                <a:latin typeface="Times New Roman" panose="02020603050405020304" pitchFamily="18" charset="0"/>
                <a:cs typeface="Times New Roman" panose="02020603050405020304" pitchFamily="18" charset="0"/>
              </a:rPr>
              <a:t>notation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Let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a:t>
            </a:r>
            <a:r>
              <a:rPr lang="en-US" dirty="0">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0, 1, 2, …n-1) be the basis of an n-dimensional Abelian algebra of Hermitian operators representing a n simultaneous observables:</a:t>
            </a:r>
          </a:p>
          <a:p>
            <a:pPr lvl="1"/>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 = 0 such as time and space or another set of commuting observables.</a:t>
            </a:r>
          </a:p>
          <a:p>
            <a:r>
              <a:rPr lang="en-US" dirty="0">
                <a:latin typeface="Times New Roman" panose="02020603050405020304" pitchFamily="18" charset="0"/>
                <a:cs typeface="Times New Roman" panose="02020603050405020304" pitchFamily="18" charset="0"/>
              </a:rPr>
              <a:t>The n eigenvectors, |y&gt;, of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can form the basis of a Hilbert representation space:</a:t>
            </a:r>
          </a:p>
          <a:p>
            <a:pPr lvl="1"/>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|y</a:t>
            </a:r>
            <a:r>
              <a:rPr lang="en-US" baseline="30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y</a:t>
            </a:r>
            <a:r>
              <a:rPr lang="en-US" baseline="30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y</a:t>
            </a:r>
            <a:r>
              <a:rPr lang="en-US" baseline="30000" dirty="0">
                <a:latin typeface="Times New Roman" panose="02020603050405020304" pitchFamily="18" charset="0"/>
                <a:cs typeface="Times New Roman" panose="02020603050405020304" pitchFamily="18" charset="0"/>
              </a:rPr>
              <a:t>n-1</a:t>
            </a:r>
            <a:r>
              <a:rPr lang="en-US" dirty="0">
                <a:latin typeface="Times New Roman" panose="02020603050405020304" pitchFamily="18" charset="0"/>
                <a:cs typeface="Times New Roman" panose="02020603050405020304" pitchFamily="18" charset="0"/>
              </a:rPr>
              <a:t> &gt;   =   </a:t>
            </a:r>
            <a:r>
              <a:rPr lang="en-US" dirty="0" err="1">
                <a:latin typeface="Times New Roman" panose="02020603050405020304" pitchFamily="18" charset="0"/>
                <a:cs typeface="Times New Roman" panose="02020603050405020304" pitchFamily="18" charset="0"/>
              </a:rPr>
              <a:t>y</a:t>
            </a:r>
            <a:r>
              <a:rPr lang="en-US" baseline="30000" dirty="0" err="1">
                <a:latin typeface="Symbol" panose="05050102010706020507" pitchFamily="18" charset="2"/>
                <a:cs typeface="Times New Roman" panose="02020603050405020304" pitchFamily="18" charset="0"/>
              </a:rPr>
              <a:t>m</a:t>
            </a:r>
            <a:r>
              <a:rPr lang="en-US"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y&gt; as represented by their eigenvalues </a:t>
            </a:r>
            <a:r>
              <a:rPr lang="en-US" dirty="0" err="1">
                <a:latin typeface="Times New Roman" panose="02020603050405020304" pitchFamily="18" charset="0"/>
                <a:cs typeface="Times New Roman" panose="02020603050405020304" pitchFamily="18" charset="0"/>
              </a:rPr>
              <a:t>y</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a:t>
            </a:r>
          </a:p>
          <a:p>
            <a:pPr marL="0" indent="0">
              <a:buNone/>
            </a:pPr>
            <a:r>
              <a:rPr lang="en-US" dirty="0"/>
              <a:t>	</a:t>
            </a:r>
            <a:endParaRPr lang="en-US" dirty="0">
              <a:latin typeface="Times New Roman" panose="02020603050405020304" pitchFamily="18" charset="0"/>
              <a:cs typeface="Times New Roman" panose="02020603050405020304" pitchFamily="18" charset="0"/>
            </a:endParaRP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9C0A72E5-7AC3-0FC5-9C92-A28E2621B02B}"/>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084F56F7-1190-3F4B-F321-A2085BE3338E}"/>
              </a:ext>
            </a:extLst>
          </p:cNvPr>
          <p:cNvSpPr>
            <a:spLocks noGrp="1"/>
          </p:cNvSpPr>
          <p:nvPr>
            <p:ph type="sldNum" sz="quarter" idx="12"/>
          </p:nvPr>
        </p:nvSpPr>
        <p:spPr/>
        <p:txBody>
          <a:bodyPr/>
          <a:lstStyle/>
          <a:p>
            <a:fld id="{79C9054C-E1B5-4C07-BAE6-A150A841A84F}" type="slidenum">
              <a:rPr lang="en-US" smtClean="0"/>
              <a:t>18</a:t>
            </a:fld>
            <a:endParaRPr lang="en-US"/>
          </a:p>
        </p:txBody>
      </p:sp>
    </p:spTree>
    <p:extLst>
      <p:ext uri="{BB962C8B-B14F-4D97-AF65-F5344CB8AC3E}">
        <p14:creationId xmlns:p14="http://schemas.microsoft.com/office/powerpoint/2010/main" val="140627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Notation, continued:</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2339" y="1853617"/>
            <a:ext cx="10515600" cy="4351338"/>
          </a:xfrm>
        </p:spPr>
        <p:txBody>
          <a:bodyPr>
            <a:normAutofit/>
          </a:bodyPr>
          <a:lstStyle/>
          <a:p>
            <a:r>
              <a:rPr lang="en-US" dirty="0">
                <a:latin typeface="Times New Roman" panose="02020603050405020304" pitchFamily="18" charset="0"/>
                <a:cs typeface="Times New Roman" panose="02020603050405020304" pitchFamily="18" charset="0"/>
              </a:rPr>
              <a:t>The eigenvectors are </a:t>
            </a:r>
            <a:r>
              <a:rPr lang="en-US" u="sng" dirty="0">
                <a:latin typeface="Times New Roman" panose="02020603050405020304" pitchFamily="18" charset="0"/>
                <a:cs typeface="Times New Roman" panose="02020603050405020304" pitchFamily="18" charset="0"/>
              </a:rPr>
              <a:t>normalized to unity </a:t>
            </a:r>
            <a:r>
              <a:rPr lang="en-US" dirty="0">
                <a:latin typeface="Times New Roman" panose="02020603050405020304" pitchFamily="18" charset="0"/>
                <a:cs typeface="Times New Roman" panose="02020603050405020304" pitchFamily="18" charset="0"/>
              </a:rPr>
              <a:t>as </a:t>
            </a:r>
          </a:p>
          <a:p>
            <a:pPr lvl="1"/>
            <a:r>
              <a:rPr lang="en-US" dirty="0"/>
              <a:t>&lt;</a:t>
            </a:r>
            <a:r>
              <a:rPr lang="en-US" dirty="0" err="1"/>
              <a:t>y</a:t>
            </a:r>
            <a:r>
              <a:rPr lang="en-US" baseline="-25000" dirty="0" err="1"/>
              <a:t>a</a:t>
            </a:r>
            <a:r>
              <a:rPr lang="en-US" dirty="0" err="1"/>
              <a:t>|y</a:t>
            </a:r>
            <a:r>
              <a:rPr lang="en-US" baseline="-25000" dirty="0" err="1"/>
              <a:t>b</a:t>
            </a:r>
            <a:r>
              <a:rPr lang="en-US" dirty="0"/>
              <a:t>&gt; = </a:t>
            </a:r>
            <a:r>
              <a:rPr lang="en-US" dirty="0">
                <a:sym typeface="Symbol" panose="05050102010706020507" pitchFamily="18" charset="2"/>
              </a:rPr>
              <a:t></a:t>
            </a:r>
            <a:r>
              <a:rPr lang="en-US" dirty="0"/>
              <a:t>(y</a:t>
            </a:r>
            <a:r>
              <a:rPr lang="en-US" baseline="30000" dirty="0"/>
              <a:t>0</a:t>
            </a:r>
            <a:r>
              <a:rPr lang="en-US" baseline="-25000" dirty="0"/>
              <a:t>a</a:t>
            </a:r>
            <a:r>
              <a:rPr lang="en-US" dirty="0"/>
              <a:t>-y</a:t>
            </a:r>
            <a:r>
              <a:rPr lang="en-US" baseline="30000" dirty="0"/>
              <a:t>0</a:t>
            </a:r>
            <a:r>
              <a:rPr lang="en-US" baseline="-25000" dirty="0"/>
              <a:t>b</a:t>
            </a:r>
            <a:r>
              <a:rPr lang="en-US" dirty="0"/>
              <a:t>) </a:t>
            </a:r>
            <a:r>
              <a:rPr lang="en-US" dirty="0">
                <a:sym typeface="Symbol" panose="05050102010706020507" pitchFamily="18" charset="2"/>
              </a:rPr>
              <a:t></a:t>
            </a:r>
            <a:r>
              <a:rPr lang="en-US" dirty="0"/>
              <a:t>(y</a:t>
            </a:r>
            <a:r>
              <a:rPr lang="en-US" baseline="30000" dirty="0"/>
              <a:t>1</a:t>
            </a:r>
            <a:r>
              <a:rPr lang="en-US" baseline="-25000" dirty="0"/>
              <a:t>a</a:t>
            </a:r>
            <a:r>
              <a:rPr lang="en-US" dirty="0"/>
              <a:t>-y</a:t>
            </a:r>
            <a:r>
              <a:rPr lang="en-US" baseline="30000" dirty="0"/>
              <a:t>1</a:t>
            </a:r>
            <a:r>
              <a:rPr lang="en-US" baseline="-25000" dirty="0"/>
              <a:t>b</a:t>
            </a:r>
            <a:r>
              <a:rPr lang="en-US" dirty="0"/>
              <a:t>)… </a:t>
            </a:r>
            <a:r>
              <a:rPr lang="en-US" dirty="0">
                <a:sym typeface="Symbol" panose="05050102010706020507" pitchFamily="18" charset="2"/>
              </a:rPr>
              <a:t></a:t>
            </a:r>
            <a:r>
              <a:rPr lang="en-US" dirty="0"/>
              <a:t>(y</a:t>
            </a:r>
            <a:r>
              <a:rPr lang="en-US" baseline="30000" dirty="0"/>
              <a:t>n-1</a:t>
            </a:r>
            <a:r>
              <a:rPr lang="en-US" baseline="-25000" dirty="0"/>
              <a:t>a</a:t>
            </a:r>
            <a:r>
              <a:rPr lang="en-US" dirty="0"/>
              <a:t>-y</a:t>
            </a:r>
            <a:r>
              <a:rPr lang="en-US" baseline="30000" dirty="0"/>
              <a:t>n-1</a:t>
            </a:r>
            <a:r>
              <a:rPr lang="en-US" baseline="-25000" dirty="0"/>
              <a:t>b</a:t>
            </a:r>
            <a:r>
              <a:rPr lang="en-US" dirty="0"/>
              <a:t>). </a:t>
            </a:r>
          </a:p>
          <a:p>
            <a:r>
              <a:rPr lang="en-US" dirty="0">
                <a:latin typeface="Times New Roman" panose="02020603050405020304" pitchFamily="18" charset="0"/>
                <a:cs typeface="Times New Roman" panose="02020603050405020304" pitchFamily="18" charset="0"/>
              </a:rPr>
              <a:t>And let the </a:t>
            </a:r>
            <a:r>
              <a:rPr lang="en-US" u="sng" dirty="0">
                <a:latin typeface="Times New Roman" panose="02020603050405020304" pitchFamily="18" charset="0"/>
                <a:cs typeface="Times New Roman" panose="02020603050405020304" pitchFamily="18" charset="0"/>
              </a:rPr>
              <a:t>decomposition of unity </a:t>
            </a:r>
            <a:r>
              <a:rPr lang="en-US" dirty="0">
                <a:latin typeface="Times New Roman" panose="02020603050405020304" pitchFamily="18" charset="0"/>
                <a:cs typeface="Times New Roman" panose="02020603050405020304" pitchFamily="18" charset="0"/>
              </a:rPr>
              <a:t>1 =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25000" dirty="0" err="1">
                <a:latin typeface="Times New Roman" panose="02020603050405020304" pitchFamily="18" charset="0"/>
                <a:cs typeface="Times New Roman" panose="02020603050405020304" pitchFamily="18" charset="0"/>
              </a:rPr>
              <a:t>dy</a:t>
            </a:r>
            <a:r>
              <a:rPr lang="en-US" dirty="0" err="1">
                <a:latin typeface="Times New Roman" panose="02020603050405020304" pitchFamily="18" charset="0"/>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&gt;&lt;y| 	</a:t>
            </a:r>
            <a:r>
              <a:rPr lang="en-US" sz="2400" dirty="0">
                <a:latin typeface="Times New Roman" panose="02020603050405020304" pitchFamily="18" charset="0"/>
                <a:cs typeface="Times New Roman" panose="02020603050405020304" pitchFamily="18" charset="0"/>
              </a:rPr>
              <a:t>project the entire space onto the basis vectors |y&gt; where &lt;y|, is the dual vector to |y&gt;. </a:t>
            </a:r>
          </a:p>
          <a:p>
            <a:r>
              <a:rPr lang="en-US" dirty="0">
                <a:latin typeface="Times New Roman" panose="02020603050405020304" pitchFamily="18" charset="0"/>
                <a:cs typeface="Times New Roman" panose="02020603050405020304" pitchFamily="18" charset="0"/>
              </a:rPr>
              <a:t>A general |</a:t>
            </a:r>
            <a:r>
              <a:rPr lang="en-US" dirty="0">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 vector in the (Hilbert) space representing this Lie algebra can then be written as </a:t>
            </a:r>
          </a:p>
          <a:p>
            <a:pPr lvl="1"/>
            <a:r>
              <a:rPr lang="en-US" dirty="0">
                <a:latin typeface="Times New Roman" panose="02020603050405020304" pitchFamily="18" charset="0"/>
                <a:cs typeface="Times New Roman" panose="02020603050405020304" pitchFamily="18" charset="0"/>
              </a:rPr>
              <a:t>|</a:t>
            </a:r>
            <a:r>
              <a:rPr lang="en-US" dirty="0">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 =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25000" dirty="0" err="1">
                <a:latin typeface="Times New Roman" panose="02020603050405020304" pitchFamily="18" charset="0"/>
                <a:cs typeface="Times New Roman" panose="02020603050405020304" pitchFamily="18" charset="0"/>
              </a:rPr>
              <a:t>dy</a:t>
            </a:r>
            <a:r>
              <a:rPr lang="en-US" dirty="0" err="1">
                <a:latin typeface="Times New Roman" panose="02020603050405020304" pitchFamily="18" charset="0"/>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&gt;&lt;</a:t>
            </a:r>
            <a:r>
              <a:rPr lang="en-US" dirty="0" err="1">
                <a:latin typeface="Times New Roman" panose="02020603050405020304" pitchFamily="18" charset="0"/>
                <a:cs typeface="Times New Roman" panose="02020603050405020304" pitchFamily="18" charset="0"/>
              </a:rPr>
              <a:t>y|</a:t>
            </a:r>
            <a:r>
              <a:rPr lang="en-US" dirty="0" err="1">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  =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25000"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(y) |y&gt;,  and where </a:t>
            </a:r>
            <a:r>
              <a:rPr lang="en-US" dirty="0">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(y)  represents the components of the vector </a:t>
            </a:r>
            <a:r>
              <a:rPr lang="en-US" dirty="0">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 on the basis vectors |y&gt;     </a:t>
            </a:r>
          </a:p>
          <a:p>
            <a:pPr lvl="1"/>
            <a:r>
              <a:rPr lang="en-US" u="sng" dirty="0">
                <a:latin typeface="Times New Roman" panose="02020603050405020304" pitchFamily="18" charset="0"/>
                <a:cs typeface="Times New Roman" panose="02020603050405020304" pitchFamily="18" charset="0"/>
              </a:rPr>
              <a:t>The scalar product </a:t>
            </a:r>
            <a:r>
              <a:rPr lang="en-US" dirty="0">
                <a:latin typeface="Times New Roman" panose="02020603050405020304" pitchFamily="18" charset="0"/>
                <a:cs typeface="Times New Roman" panose="02020603050405020304" pitchFamily="18" charset="0"/>
              </a:rPr>
              <a:t>is then &lt;</a:t>
            </a:r>
            <a:r>
              <a:rPr lang="en-US" dirty="0">
                <a:latin typeface="Symbol" panose="05050102010706020507" pitchFamily="18" charset="2"/>
                <a:cs typeface="Times New Roman" panose="02020603050405020304" pitchFamily="18" charset="0"/>
              </a:rPr>
              <a:t>Y | </a:t>
            </a:r>
            <a:r>
              <a:rPr lang="en-US" dirty="0">
                <a:latin typeface="Times New Roman" panose="02020603050405020304" pitchFamily="18" charset="0"/>
                <a:cs typeface="Times New Roman" panose="02020603050405020304" pitchFamily="18" charset="0"/>
              </a:rPr>
              <a:t>1 </a:t>
            </a:r>
            <a:r>
              <a:rPr lang="en-US" dirty="0">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 = =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25000"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&lt;</a:t>
            </a:r>
            <a:r>
              <a:rPr lang="en-US" dirty="0" err="1">
                <a:latin typeface="Symbol" panose="05050102010706020507" pitchFamily="18" charset="2"/>
                <a:cs typeface="Times New Roman" panose="02020603050405020304" pitchFamily="18" charset="0"/>
              </a:rPr>
              <a:t>Y</a:t>
            </a:r>
            <a:r>
              <a:rPr lang="en-US" dirty="0" err="1">
                <a:latin typeface="Times New Roman" panose="02020603050405020304" pitchFamily="18" charset="0"/>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&gt;&lt;</a:t>
            </a:r>
            <a:r>
              <a:rPr lang="en-US" dirty="0" err="1">
                <a:latin typeface="Times New Roman" panose="02020603050405020304" pitchFamily="18" charset="0"/>
                <a:cs typeface="Times New Roman" panose="02020603050405020304" pitchFamily="18" charset="0"/>
              </a:rPr>
              <a:t>y|</a:t>
            </a:r>
            <a:r>
              <a:rPr lang="en-US" dirty="0" err="1">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&gt; =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25000"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a:latin typeface="Symbol" panose="05050102010706020507" pitchFamily="18" charset="2"/>
                <a:cs typeface="Times New Roman" panose="02020603050405020304" pitchFamily="18" charset="0"/>
              </a:rPr>
              <a:t>Y</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(y)</a:t>
            </a:r>
            <a:r>
              <a:rPr lang="en-US" dirty="0">
                <a:latin typeface="Symbol" panose="05050102010706020507" pitchFamily="18" charset="2"/>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 y ).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947BA1D1-462E-5E28-2D09-6EBEB4818311}"/>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988A0A8D-486A-785D-322E-B23B93C1D31D}"/>
              </a:ext>
            </a:extLst>
          </p:cNvPr>
          <p:cNvSpPr>
            <a:spLocks noGrp="1"/>
          </p:cNvSpPr>
          <p:nvPr>
            <p:ph type="sldNum" sz="quarter" idx="12"/>
          </p:nvPr>
        </p:nvSpPr>
        <p:spPr/>
        <p:txBody>
          <a:bodyPr/>
          <a:lstStyle/>
          <a:p>
            <a:fld id="{79C9054C-E1B5-4C07-BAE6-A150A841A84F}" type="slidenum">
              <a:rPr lang="en-US" smtClean="0"/>
              <a:t>19</a:t>
            </a:fld>
            <a:endParaRPr lang="en-US"/>
          </a:p>
        </p:txBody>
      </p:sp>
    </p:spTree>
    <p:extLst>
      <p:ext uri="{BB962C8B-B14F-4D97-AF65-F5344CB8AC3E}">
        <p14:creationId xmlns:p14="http://schemas.microsoft.com/office/powerpoint/2010/main" val="191950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7AF93-68AB-BB5E-C95A-620B8A59CB29}"/>
              </a:ext>
            </a:extLst>
          </p:cNvPr>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Introduction – Some History</a:t>
            </a:r>
          </a:p>
        </p:txBody>
      </p:sp>
      <p:sp>
        <p:nvSpPr>
          <p:cNvPr id="3" name="Content Placeholder 2">
            <a:extLst>
              <a:ext uri="{FF2B5EF4-FFF2-40B4-BE49-F238E27FC236}">
                <a16:creationId xmlns:a16="http://schemas.microsoft.com/office/drawing/2014/main" id="{0607A7A8-3CA9-DE12-CBE7-D918A465AF12}"/>
              </a:ext>
            </a:extLst>
          </p:cNvPr>
          <p:cNvSpPr>
            <a:spLocks noGrp="1"/>
          </p:cNvSpPr>
          <p:nvPr>
            <p:ph idx="1"/>
          </p:nvPr>
        </p:nvSpPr>
        <p:spPr/>
        <p:txBody>
          <a:bodyPr>
            <a:normAutofit fontScale="92500"/>
          </a:bodyPr>
          <a:lstStyle/>
          <a:p>
            <a:pPr>
              <a:lnSpc>
                <a:spcPct val="150000"/>
              </a:lnSpc>
            </a:pPr>
            <a:r>
              <a:rPr lang="en-US" b="1" dirty="0">
                <a:latin typeface="Times New Roman" panose="02020603050405020304" pitchFamily="18" charset="0"/>
                <a:cs typeface="Times New Roman" panose="02020603050405020304" pitchFamily="18" charset="0"/>
              </a:rPr>
              <a:t>1854   Bertrand Riemann; 			Riemannian Geometry</a:t>
            </a:r>
          </a:p>
          <a:p>
            <a:pPr>
              <a:lnSpc>
                <a:spcPct val="150000"/>
              </a:lnSpc>
            </a:pPr>
            <a:r>
              <a:rPr lang="en-US" b="1" dirty="0">
                <a:latin typeface="Times New Roman" panose="02020603050405020304" pitchFamily="18" charset="0"/>
                <a:ea typeface="Calibri" panose="020F0502020204030204" pitchFamily="34" charset="0"/>
                <a:cs typeface="Times New Roman" panose="02020603050405020304" pitchFamily="18" charset="0"/>
              </a:rPr>
              <a:t>1865   James Clark Maxwell 			Maxwell’s Equations </a:t>
            </a:r>
          </a:p>
          <a:p>
            <a:pPr lvl="2">
              <a:lnSpc>
                <a:spcPct val="150000"/>
              </a:lnSpc>
            </a:pPr>
            <a:r>
              <a:rPr lang="en-US" b="1" dirty="0">
                <a:latin typeface="Times New Roman" panose="02020603050405020304" pitchFamily="18" charset="0"/>
                <a:ea typeface="Calibri" panose="020F0502020204030204" pitchFamily="34" charset="0"/>
                <a:cs typeface="Times New Roman" panose="02020603050405020304" pitchFamily="18" charset="0"/>
              </a:rPr>
              <a:t>prediction that the velocity of light is a constant c,</a:t>
            </a:r>
          </a:p>
          <a:p>
            <a:pPr>
              <a:lnSpc>
                <a:spcPct val="150000"/>
              </a:lnSpc>
            </a:pPr>
            <a:r>
              <a:rPr lang="en-US" b="1" i="0" dirty="0">
                <a:solidFill>
                  <a:srgbClr val="111111"/>
                </a:solidFill>
                <a:effectLst/>
                <a:latin typeface="Times New Roman" panose="02020603050405020304" pitchFamily="18" charset="0"/>
                <a:cs typeface="Times New Roman" panose="02020603050405020304" pitchFamily="18" charset="0"/>
              </a:rPr>
              <a:t>1870   Marius Sophus Lie: 			Lie Algebras</a:t>
            </a:r>
          </a:p>
          <a:p>
            <a:pPr marL="0" marR="0">
              <a:lnSpc>
                <a:spcPct val="150000"/>
              </a:lnSpc>
              <a:spcBef>
                <a:spcPts val="0"/>
              </a:spcBef>
              <a:spcAft>
                <a:spcPts val="8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1887   </a:t>
            </a:r>
            <a:r>
              <a:rPr lang="en-US"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Michelson–Morley experiment: 	c is constant</a:t>
            </a:r>
            <a:endParaRPr lang="en-US"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1889    Lorentz contraction proposed 	</a:t>
            </a:r>
            <a:r>
              <a:rPr lang="en-US" sz="19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Explain the MM experimental results</a:t>
            </a:r>
            <a:endParaRPr lang="en-US"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BAA7834B-26D4-DC46-141C-5FA5AB778E20}"/>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CED5416F-0435-9697-7ADB-8D6BF72AC465}"/>
              </a:ext>
            </a:extLst>
          </p:cNvPr>
          <p:cNvSpPr>
            <a:spLocks noGrp="1"/>
          </p:cNvSpPr>
          <p:nvPr>
            <p:ph type="sldNum" sz="quarter" idx="12"/>
          </p:nvPr>
        </p:nvSpPr>
        <p:spPr/>
        <p:txBody>
          <a:bodyPr/>
          <a:lstStyle/>
          <a:p>
            <a:fld id="{79C9054C-E1B5-4C07-BAE6-A150A841A84F}" type="slidenum">
              <a:rPr lang="en-US" smtClean="0"/>
              <a:t>2</a:t>
            </a:fld>
            <a:endParaRPr lang="en-US"/>
          </a:p>
        </p:txBody>
      </p:sp>
    </p:spTree>
    <p:extLst>
      <p:ext uri="{BB962C8B-B14F-4D97-AF65-F5344CB8AC3E}">
        <p14:creationId xmlns:p14="http://schemas.microsoft.com/office/powerpoint/2010/main" val="408379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135" y="393117"/>
            <a:ext cx="10515600" cy="1325563"/>
          </a:xfrm>
        </p:spPr>
        <p:txBody>
          <a:bodyPr>
            <a:normAutofit/>
          </a:bodyPr>
          <a:lstStyle/>
          <a:p>
            <a:r>
              <a:rPr lang="en-US" dirty="0">
                <a:latin typeface="Times New Roman" panose="02020603050405020304" pitchFamily="18" charset="0"/>
                <a:cs typeface="Times New Roman" panose="02020603050405020304" pitchFamily="18" charset="0"/>
              </a:rPr>
              <a:t>Now </a:t>
            </a:r>
            <a:r>
              <a:rPr lang="en-US" u="sng" dirty="0">
                <a:latin typeface="Times New Roman" panose="02020603050405020304" pitchFamily="18" charset="0"/>
                <a:cs typeface="Times New Roman" panose="02020603050405020304" pitchFamily="18" charset="0"/>
              </a:rPr>
              <a:t>Define </a:t>
            </a:r>
            <a:r>
              <a:rPr lang="en-US" b="1" u="sng" dirty="0">
                <a:latin typeface="Times New Roman" panose="02020603050405020304" pitchFamily="18" charset="0"/>
                <a:cs typeface="Times New Roman" panose="02020603050405020304" pitchFamily="18" charset="0"/>
              </a:rPr>
              <a:t>Operators D</a:t>
            </a:r>
            <a:r>
              <a:rPr lang="en-US" b="1" u="sng" baseline="30000" dirty="0">
                <a:latin typeface="Symbol" panose="05050102010706020507" pitchFamily="18" charset="2"/>
                <a:cs typeface="Times New Roman" panose="02020603050405020304" pitchFamily="18" charset="0"/>
              </a:rPr>
              <a:t>l</a:t>
            </a:r>
            <a:r>
              <a:rPr lang="en-US" b="1" u="sng" dirty="0">
                <a:latin typeface="Times New Roman" panose="02020603050405020304" pitchFamily="18" charset="0"/>
                <a:cs typeface="Times New Roman" panose="02020603050405020304" pitchFamily="18" charset="0"/>
              </a:rPr>
              <a:t> that Translate </a:t>
            </a:r>
            <a:r>
              <a:rPr lang="en-US" u="sng" dirty="0">
                <a:latin typeface="Times New Roman" panose="02020603050405020304" pitchFamily="18" charset="0"/>
                <a:cs typeface="Times New Roman" panose="02020603050405020304" pitchFamily="18" charset="0"/>
              </a:rPr>
              <a:t>One in the X</a:t>
            </a:r>
            <a:r>
              <a:rPr lang="en-US" u="sng" baseline="30000" dirty="0">
                <a:latin typeface="Symbol" panose="05050102010706020507" pitchFamily="18" charset="2"/>
                <a:cs typeface="Times New Roman" panose="02020603050405020304" pitchFamily="18" charset="0"/>
              </a:rPr>
              <a:t>l </a:t>
            </a:r>
            <a:r>
              <a:rPr lang="en-US" u="sng" dirty="0">
                <a:latin typeface="Times New Roman" panose="02020603050405020304" pitchFamily="18" charset="0"/>
                <a:cs typeface="Times New Roman" panose="02020603050405020304" pitchFamily="18" charset="0"/>
              </a:rPr>
              <a:t> Eigenvalue Space</a:t>
            </a:r>
            <a:r>
              <a:rPr lang="en-US"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Let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l</a:t>
            </a:r>
            <a:r>
              <a:rPr lang="en-US"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G 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G</a:t>
            </a:r>
            <a:r>
              <a:rPr lang="en-US" baseline="30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where G(ds, </a:t>
            </a:r>
            <a:r>
              <a:rPr lang="en-US" dirty="0">
                <a:latin typeface="Symbol" panose="05050102010706020507" pitchFamily="18" charset="2"/>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exp</a:t>
            </a:r>
            <a:r>
              <a:rPr lang="en-US" dirty="0">
                <a:latin typeface="Times New Roman" panose="02020603050405020304" pitchFamily="18" charset="0"/>
                <a:cs typeface="Times New Roman" panose="02020603050405020304" pitchFamily="18" charset="0"/>
              </a:rPr>
              <a:t>(ds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 </a:t>
            </a:r>
          </a:p>
          <a:p>
            <a:pPr lvl="1"/>
            <a:r>
              <a:rPr lang="en-US" dirty="0">
                <a:latin typeface="Times New Roman" panose="02020603050405020304" pitchFamily="18" charset="0"/>
                <a:cs typeface="Times New Roman" panose="02020603050405020304" pitchFamily="18" charset="0"/>
              </a:rPr>
              <a:t>where b is a constant  and ds is defined to be the unit distance moved in the direction of a unit vector </a:t>
            </a:r>
            <a:r>
              <a:rPr lang="en-US" dirty="0">
                <a:latin typeface="Symbol" panose="05050102010706020507" pitchFamily="18" charset="2"/>
                <a:cs typeface="Times New Roman" panose="02020603050405020304" pitchFamily="18" charset="0"/>
              </a:rPr>
              <a:t>h</a:t>
            </a:r>
            <a:r>
              <a:rPr lang="en-US" baseline="-25000" dirty="0">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a:t>
            </a:r>
          </a:p>
          <a:p>
            <a:r>
              <a:rPr lang="en-US" dirty="0">
                <a:latin typeface="Times New Roman" panose="02020603050405020304" pitchFamily="18" charset="0"/>
                <a:cs typeface="Times New Roman" panose="02020603050405020304" pitchFamily="18" charset="0"/>
              </a:rPr>
              <a:t>By taking ds to be infinitesimal, then one gets  </a:t>
            </a:r>
          </a:p>
          <a:p>
            <a:pPr lvl="1"/>
            <a:r>
              <a:rPr lang="en-US" dirty="0">
                <a:latin typeface="Times New Roman" panose="02020603050405020304" pitchFamily="18" charset="0"/>
                <a:cs typeface="Times New Roman" panose="02020603050405020304" pitchFamily="18" charset="0"/>
              </a:rPr>
              <a:t>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 </a:t>
            </a:r>
            <a:r>
              <a:rPr lang="en-US" dirty="0">
                <a:latin typeface="Times New Roman" panose="02020603050405020304" pitchFamily="18" charset="0"/>
                <a:cs typeface="Times New Roman" panose="02020603050405020304" pitchFamily="18" charset="0"/>
              </a:rPr>
              <a:t>= X</a:t>
            </a:r>
            <a:r>
              <a:rPr lang="en-US" baseline="30000"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s+ds</a:t>
            </a:r>
            <a:r>
              <a:rPr lang="en-US" dirty="0">
                <a:latin typeface="Times New Roman" panose="02020603050405020304" pitchFamily="18" charset="0"/>
                <a:cs typeface="Times New Roman" panose="02020603050405020304" pitchFamily="18" charset="0"/>
              </a:rPr>
              <a:t>)</a:t>
            </a:r>
            <a:r>
              <a:rPr lang="en-US"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exp</a:t>
            </a:r>
            <a:r>
              <a:rPr lang="en-US" dirty="0">
                <a:latin typeface="Times New Roman" panose="02020603050405020304" pitchFamily="18" charset="0"/>
                <a:cs typeface="Times New Roman" panose="02020603050405020304" pitchFamily="18" charset="0"/>
              </a:rPr>
              <a:t>( ds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  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a:t>
            </a:r>
            <a:r>
              <a:rPr lang="en-US" dirty="0">
                <a:latin typeface="Symbol" panose="05050102010706020507" pitchFamily="18" charset="2"/>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s)  </a:t>
            </a:r>
            <a:r>
              <a:rPr lang="en-US" dirty="0" err="1">
                <a:latin typeface="Times New Roman" panose="02020603050405020304" pitchFamily="18" charset="0"/>
                <a:cs typeface="Times New Roman" panose="02020603050405020304" pitchFamily="18" charset="0"/>
              </a:rPr>
              <a:t>exp</a:t>
            </a:r>
            <a:r>
              <a:rPr lang="en-US" dirty="0">
                <a:latin typeface="Times New Roman" panose="02020603050405020304" pitchFamily="18" charset="0"/>
                <a:cs typeface="Times New Roman" panose="02020603050405020304" pitchFamily="18" charset="0"/>
              </a:rPr>
              <a:t>(- ds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n</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  			</a:t>
            </a:r>
          </a:p>
          <a:p>
            <a:pPr lvl="1"/>
            <a:r>
              <a:rPr lang="en-US" dirty="0">
                <a:latin typeface="Times New Roman" panose="02020603050405020304" pitchFamily="18" charset="0"/>
                <a:cs typeface="Times New Roman" panose="02020603050405020304" pitchFamily="18" charset="0"/>
              </a:rPr>
              <a:t>     =  (1 + ds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baseline="-25000" dirty="0">
                <a:latin typeface="Symbol" panose="05050102010706020507" pitchFamily="18" charset="2"/>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  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(s)  (1 - ds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n</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/b)  </a:t>
            </a:r>
          </a:p>
          <a:p>
            <a:pPr lvl="1"/>
            <a:r>
              <a:rPr lang="en-US" dirty="0">
                <a:latin typeface="Times New Roman" panose="02020603050405020304" pitchFamily="18" charset="0"/>
                <a:cs typeface="Times New Roman" panose="02020603050405020304" pitchFamily="18" charset="0"/>
              </a:rPr>
              <a:t>     =  X</a:t>
            </a:r>
            <a:r>
              <a:rPr lang="en-US" baseline="30000" dirty="0">
                <a:latin typeface="Symbol" panose="05050102010706020507" pitchFamily="18" charset="2"/>
                <a:cs typeface="Times New Roman" panose="02020603050405020304" pitchFamily="18" charset="0"/>
              </a:rPr>
              <a:t> l</a:t>
            </a:r>
            <a:r>
              <a:rPr lang="en-US" dirty="0">
                <a:latin typeface="Times New Roman" panose="02020603050405020304" pitchFamily="18" charset="0"/>
                <a:cs typeface="Times New Roman" panose="02020603050405020304" pitchFamily="18" charset="0"/>
              </a:rPr>
              <a:t>( s ) + ds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a:t>
            </a:r>
            <a:r>
              <a:rPr lang="en-US" baseline="30000" dirty="0">
                <a:latin typeface="Symbol" panose="05050102010706020507" pitchFamily="18" charset="2"/>
                <a:cs typeface="Times New Roman" panose="02020603050405020304" pitchFamily="18" charset="0"/>
              </a:rPr>
              <a:t> l</a:t>
            </a:r>
            <a:r>
              <a:rPr lang="en-US" dirty="0">
                <a:latin typeface="Times New Roman" panose="02020603050405020304" pitchFamily="18" charset="0"/>
                <a:cs typeface="Times New Roman" panose="02020603050405020304" pitchFamily="18" charset="0"/>
              </a:rPr>
              <a:t>]/b  + higher order in ds., </a:t>
            </a:r>
          </a:p>
          <a:p>
            <a:r>
              <a:rPr lang="en-US" dirty="0">
                <a:latin typeface="Times New Roman" panose="02020603050405020304" pitchFamily="18" charset="0"/>
                <a:cs typeface="Times New Roman" panose="02020603050405020304" pitchFamily="18" charset="0"/>
              </a:rPr>
              <a:t>Thus, the commutator [D</a:t>
            </a:r>
            <a:r>
              <a:rPr lang="en-US" baseline="30000" dirty="0">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defines the way in which the transformations commute (interfere) with each other in executing the translations in keeping with the theory of Lie algebras and Lie groups.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D06AA289-5FFD-D790-5E14-B6089BFCAAFF}"/>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ECF6478F-C7A2-25DA-265C-039F99907FC1}"/>
              </a:ext>
            </a:extLst>
          </p:cNvPr>
          <p:cNvSpPr>
            <a:spLocks noGrp="1"/>
          </p:cNvSpPr>
          <p:nvPr>
            <p:ph type="sldNum" sz="quarter" idx="12"/>
          </p:nvPr>
        </p:nvSpPr>
        <p:spPr/>
        <p:txBody>
          <a:bodyPr/>
          <a:lstStyle/>
          <a:p>
            <a:fld id="{79C9054C-E1B5-4C07-BAE6-A150A841A84F}" type="slidenum">
              <a:rPr lang="en-US" smtClean="0"/>
              <a:t>20</a:t>
            </a:fld>
            <a:endParaRPr lang="en-US"/>
          </a:p>
        </p:txBody>
      </p:sp>
    </p:spTree>
    <p:extLst>
      <p:ext uri="{BB962C8B-B14F-4D97-AF65-F5344CB8AC3E}">
        <p14:creationId xmlns:p14="http://schemas.microsoft.com/office/powerpoint/2010/main" val="42953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 The Case Where the |y&gt; Space is Euclidian:</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If the Abelian space is Euclidian (flat) then there is no dependence of the D operator upon location,. Then   [D</a:t>
            </a:r>
            <a:r>
              <a:rPr lang="en-US" baseline="30000" dirty="0">
                <a:latin typeface="Symbol" panose="05050102010706020507" pitchFamily="18" charset="2"/>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can be normalized to I </a:t>
            </a:r>
            <a:r>
              <a:rPr lang="en-US" dirty="0" err="1">
                <a:latin typeface="Symbol" panose="05050102010706020507" pitchFamily="18" charset="2"/>
                <a:cs typeface="Times New Roman" panose="02020603050405020304" pitchFamily="18" charset="0"/>
              </a:rPr>
              <a:t>d</a:t>
            </a:r>
            <a:r>
              <a:rPr lang="en-US" baseline="-25000" dirty="0" err="1">
                <a:latin typeface="Times New Roman" panose="02020603050405020304" pitchFamily="18" charset="0"/>
                <a:cs typeface="Times New Roman" panose="02020603050405020304" pitchFamily="18" charset="0"/>
              </a:rPr>
              <a:t>±</a:t>
            </a:r>
            <a:r>
              <a:rPr lang="en-US" baseline="30000" dirty="0" err="1">
                <a:latin typeface="Symbol" panose="05050102010706020507" pitchFamily="18" charset="2"/>
                <a:cs typeface="Times New Roman" panose="02020603050405020304" pitchFamily="18" charset="0"/>
              </a:rPr>
              <a:t>ml</a:t>
            </a:r>
            <a:r>
              <a:rPr lang="en-US"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(since D</a:t>
            </a:r>
            <a:r>
              <a:rPr lang="en-US" baseline="30000" dirty="0">
                <a:latin typeface="Symbol" panose="05050102010706020507" pitchFamily="18" charset="2"/>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is defined to translate 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thus </a:t>
            </a:r>
          </a:p>
          <a:p>
            <a:pPr lvl="1"/>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dirty="0">
                <a:latin typeface="Symbol" panose="05050102010706020507" pitchFamily="18" charset="2"/>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a:t>
            </a:r>
            <a:r>
              <a:rPr lang="en-US"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25000" dirty="0">
                <a:latin typeface="Times New Roman" panose="02020603050405020304" pitchFamily="18" charset="0"/>
                <a:cs typeface="Times New Roman" panose="02020603050405020304" pitchFamily="18" charset="0"/>
              </a:rPr>
              <a:t>±</a:t>
            </a:r>
            <a:r>
              <a:rPr lang="en-US" baseline="30000" dirty="0">
                <a:latin typeface="Symbol" panose="05050102010706020507" pitchFamily="18" charset="2"/>
                <a:cs typeface="Times New Roman" panose="02020603050405020304" pitchFamily="18" charset="0"/>
              </a:rPr>
              <a:t>ml</a:t>
            </a:r>
            <a:r>
              <a:rPr lang="en-US"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b </a:t>
            </a:r>
            <a:r>
              <a:rPr lang="en-US" dirty="0">
                <a:latin typeface="Times New Roman" panose="02020603050405020304" pitchFamily="18" charset="0"/>
                <a:cs typeface="Times New Roman" panose="02020603050405020304" pitchFamily="18" charset="0"/>
                <a:sym typeface="Symbol" panose="05050102010706020507" pitchFamily="18" charset="2"/>
              </a:rPr>
              <a:t> </a:t>
            </a:r>
            <a:r>
              <a:rPr lang="en-US" baseline="-25000" dirty="0">
                <a:latin typeface="Times New Roman" panose="02020603050405020304" pitchFamily="18" charset="0"/>
                <a:cs typeface="Times New Roman" panose="02020603050405020304" pitchFamily="18" charset="0"/>
              </a:rPr>
              <a:t>±</a:t>
            </a:r>
            <a:r>
              <a:rPr lang="en-US" baseline="30000" dirty="0">
                <a:latin typeface="Symbol" panose="05050102010706020507" pitchFamily="18" charset="2"/>
                <a:cs typeface="Times New Roman" panose="02020603050405020304" pitchFamily="18" charset="0"/>
              </a:rPr>
              <a:t>ml</a:t>
            </a:r>
            <a:endParaRPr lang="en-US" dirty="0">
              <a:latin typeface="Symbol" panose="05050102010706020507" pitchFamily="18" charset="2"/>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where </a:t>
            </a:r>
            <a:r>
              <a:rPr lang="en-US" dirty="0">
                <a:latin typeface="Times New Roman" panose="02020603050405020304" pitchFamily="18" charset="0"/>
                <a:cs typeface="Times New Roman" panose="02020603050405020304" pitchFamily="18" charset="0"/>
                <a:sym typeface="Symbol" panose="05050102010706020507" pitchFamily="18" charset="2"/>
              </a:rPr>
              <a:t> </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diagonal n x n matrix with ±1 on the diagonal with off-diagonal terms zero.  </a:t>
            </a:r>
          </a:p>
          <a:p>
            <a:r>
              <a:rPr lang="en-US" dirty="0">
                <a:latin typeface="Times New Roman" panose="02020603050405020304" pitchFamily="18" charset="0"/>
                <a:cs typeface="Times New Roman" panose="02020603050405020304" pitchFamily="18" charset="0"/>
              </a:rPr>
              <a:t>This is the customary </a:t>
            </a:r>
            <a:r>
              <a:rPr lang="en-US" u="sng" dirty="0">
                <a:latin typeface="Times New Roman" panose="02020603050405020304" pitchFamily="18" charset="0"/>
                <a:cs typeface="Times New Roman" panose="02020603050405020304" pitchFamily="18" charset="0"/>
              </a:rPr>
              <a:t>Heisenberg Lie algebra </a:t>
            </a:r>
            <a:r>
              <a:rPr lang="en-US" dirty="0">
                <a:latin typeface="Times New Roman" panose="02020603050405020304" pitchFamily="18" charset="0"/>
                <a:cs typeface="Times New Roman" panose="02020603050405020304" pitchFamily="18" charset="0"/>
              </a:rPr>
              <a:t>with structure constants </a:t>
            </a:r>
            <a:r>
              <a:rPr lang="en-US" dirty="0">
                <a:latin typeface="Times New Roman" panose="02020603050405020304" pitchFamily="18" charset="0"/>
                <a:cs typeface="Times New Roman" panose="02020603050405020304" pitchFamily="18" charset="0"/>
                <a:sym typeface="Symbol" panose="05050102010706020507" pitchFamily="18" charset="2"/>
              </a:rPr>
              <a:t> </a:t>
            </a:r>
            <a:r>
              <a:rPr lang="en-US" baseline="-25000" dirty="0">
                <a:latin typeface="Times New Roman" panose="02020603050405020304" pitchFamily="18" charset="0"/>
                <a:cs typeface="Times New Roman" panose="02020603050405020304" pitchFamily="18" charset="0"/>
              </a:rPr>
              <a:t>±</a:t>
            </a:r>
            <a:r>
              <a:rPr lang="en-US" baseline="30000" dirty="0">
                <a:latin typeface="Symbol" panose="05050102010706020507" pitchFamily="18" charset="2"/>
                <a:cs typeface="Times New Roman" panose="02020603050405020304" pitchFamily="18" charset="0"/>
              </a:rPr>
              <a:t>ml</a:t>
            </a:r>
            <a:r>
              <a:rPr lang="en-US" dirty="0">
                <a:latin typeface="Times New Roman" panose="02020603050405020304" pitchFamily="18" charset="0"/>
                <a:cs typeface="Times New Roman" panose="02020603050405020304" pitchFamily="18" charset="0"/>
              </a:rPr>
              <a:t> and with [</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D</a:t>
            </a:r>
            <a:r>
              <a:rPr lang="en-US" baseline="30000"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  0 for </a:t>
            </a:r>
            <a:r>
              <a:rPr lang="en-US" dirty="0">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a:t>
            </a:r>
            <a:r>
              <a:rPr lang="en-US"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additional operator, I, is to commute with all elements and by definition has a single eigenvalue b. It is needed to close the basis of the Lie algebra which is of dimension 2n+1. </a:t>
            </a:r>
          </a:p>
          <a:p>
            <a:r>
              <a:rPr lang="en-US" dirty="0">
                <a:latin typeface="Times New Roman" panose="02020603050405020304" pitchFamily="18" charset="0"/>
                <a:cs typeface="Times New Roman" panose="02020603050405020304" pitchFamily="18" charset="0"/>
              </a:rPr>
              <a:t>Thus, confirming that the translated distance is ds in the direction </a:t>
            </a:r>
            <a:r>
              <a:rPr lang="en-US" dirty="0">
                <a:latin typeface="Symbol" panose="05050102010706020507" pitchFamily="18" charset="2"/>
                <a:cs typeface="Times New Roman" panose="02020603050405020304" pitchFamily="18" charset="0"/>
              </a:rPr>
              <a:t>h</a:t>
            </a:r>
            <a:r>
              <a:rPr lang="en-US" baseline="30000" dirty="0">
                <a:latin typeface="Symbol" panose="05050102010706020507" pitchFamily="18" charset="2"/>
                <a:cs typeface="Times New Roman" panose="02020603050405020304" pitchFamily="18" charset="0"/>
              </a:rPr>
              <a:t> l </a:t>
            </a:r>
            <a:r>
              <a:rPr lang="en-US" dirty="0">
                <a:latin typeface="Times New Roman" panose="02020603050405020304" pitchFamily="18" charset="0"/>
                <a:cs typeface="Times New Roman" panose="02020603050405020304" pitchFamily="18" charset="0"/>
              </a:rPr>
              <a:t>: 	</a:t>
            </a:r>
          </a:p>
          <a:p>
            <a:pPr lvl="1"/>
            <a:r>
              <a:rPr lang="en-US" dirty="0" err="1">
                <a:latin typeface="Times New Roman" panose="02020603050405020304" pitchFamily="18" charset="0"/>
                <a:cs typeface="Times New Roman" panose="02020603050405020304" pitchFamily="18" charset="0"/>
              </a:rPr>
              <a:t>dX</a:t>
            </a:r>
            <a:r>
              <a:rPr lang="en-US" baseline="30000" dirty="0">
                <a:latin typeface="Times New Roman" panose="02020603050405020304" pitchFamily="18" charset="0"/>
                <a:cs typeface="Times New Roman" panose="02020603050405020304" pitchFamily="18" charset="0"/>
              </a:rPr>
              <a:t> </a:t>
            </a:r>
            <a:r>
              <a:rPr lang="en-US" baseline="30000" dirty="0">
                <a:latin typeface="Symbol" panose="05050102010706020507" pitchFamily="18" charset="2"/>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s ) = ds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a:t>
            </a:r>
            <a:r>
              <a:rPr lang="en-US" baseline="30000" dirty="0">
                <a:latin typeface="Symbol" panose="05050102010706020507" pitchFamily="18" charset="2"/>
                <a:cs typeface="Times New Roman" panose="02020603050405020304" pitchFamily="18" charset="0"/>
              </a:rPr>
              <a:t> l</a:t>
            </a:r>
            <a:r>
              <a:rPr lang="en-US" dirty="0">
                <a:latin typeface="Times New Roman" panose="02020603050405020304" pitchFamily="18" charset="0"/>
                <a:cs typeface="Times New Roman" panose="02020603050405020304" pitchFamily="18" charset="0"/>
              </a:rPr>
              <a:t>]/b  = ds</a:t>
            </a:r>
            <a:r>
              <a:rPr lang="en-US" dirty="0">
                <a:latin typeface="Symbol" panose="05050102010706020507" pitchFamily="18" charset="2"/>
                <a:cs typeface="Times New Roman" panose="02020603050405020304" pitchFamily="18" charset="0"/>
              </a:rPr>
              <a:t>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m</a:t>
            </a:r>
            <a:r>
              <a:rPr lang="en-US" baseline="-25000"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(b/b) </a:t>
            </a:r>
            <a:r>
              <a:rPr lang="en-US" dirty="0">
                <a:latin typeface="Times New Roman" panose="02020603050405020304" pitchFamily="18" charset="0"/>
                <a:cs typeface="Times New Roman" panose="02020603050405020304" pitchFamily="18" charset="0"/>
                <a:sym typeface="Symbol" panose="05050102010706020507" pitchFamily="18" charset="2"/>
              </a:rPr>
              <a:t> </a:t>
            </a:r>
            <a:r>
              <a:rPr lang="en-US" baseline="-25000" dirty="0">
                <a:latin typeface="Times New Roman" panose="02020603050405020304" pitchFamily="18" charset="0"/>
                <a:cs typeface="Times New Roman" panose="02020603050405020304" pitchFamily="18" charset="0"/>
              </a:rPr>
              <a:t>±</a:t>
            </a:r>
            <a:r>
              <a:rPr lang="en-US" baseline="30000" dirty="0">
                <a:latin typeface="Symbol" panose="05050102010706020507" pitchFamily="18" charset="2"/>
                <a:cs typeface="Times New Roman" panose="02020603050405020304" pitchFamily="18" charset="0"/>
              </a:rPr>
              <a:t>ml</a:t>
            </a:r>
            <a:r>
              <a:rPr lang="en-US" dirty="0">
                <a:latin typeface="Symbol" panose="05050102010706020507" pitchFamily="18" charset="2"/>
                <a:cs typeface="Times New Roman" panose="02020603050405020304" pitchFamily="18" charset="0"/>
              </a:rPr>
              <a:t> </a:t>
            </a:r>
            <a:r>
              <a:rPr lang="en-US" baseline="-25000"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ds </a:t>
            </a:r>
            <a:r>
              <a:rPr lang="en-US" dirty="0">
                <a:latin typeface="Symbol" panose="05050102010706020507" pitchFamily="18" charset="2"/>
                <a:cs typeface="Times New Roman" panose="02020603050405020304" pitchFamily="18" charset="0"/>
              </a:rPr>
              <a:t>h</a:t>
            </a:r>
            <a:r>
              <a:rPr lang="en-US" baseline="30000" dirty="0">
                <a:latin typeface="Symbol" panose="05050102010706020507" pitchFamily="18" charset="2"/>
                <a:cs typeface="Times New Roman" panose="02020603050405020304" pitchFamily="18" charset="0"/>
              </a:rPr>
              <a:t> l</a:t>
            </a:r>
            <a:r>
              <a:rPr lang="en-US" dirty="0">
                <a:latin typeface="Symbol" panose="05050102010706020507" pitchFamily="18"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higher order terms in ds 	 </a:t>
            </a:r>
          </a:p>
          <a:p>
            <a:endParaRPr lang="en-US" dirty="0"/>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1F169184-3E01-FE23-04DE-56F72D7FEAD8}"/>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011B0216-3CD4-CB95-3951-F8925784ECCF}"/>
              </a:ext>
            </a:extLst>
          </p:cNvPr>
          <p:cNvSpPr>
            <a:spLocks noGrp="1"/>
          </p:cNvSpPr>
          <p:nvPr>
            <p:ph type="sldNum" sz="quarter" idx="12"/>
          </p:nvPr>
        </p:nvSpPr>
        <p:spPr/>
        <p:txBody>
          <a:bodyPr/>
          <a:lstStyle/>
          <a:p>
            <a:fld id="{79C9054C-E1B5-4C07-BAE6-A150A841A84F}" type="slidenum">
              <a:rPr lang="en-US" smtClean="0"/>
              <a:t>21</a:t>
            </a:fld>
            <a:endParaRPr lang="en-US"/>
          </a:p>
        </p:txBody>
      </p:sp>
    </p:spTree>
    <p:extLst>
      <p:ext uri="{BB962C8B-B14F-4D97-AF65-F5344CB8AC3E}">
        <p14:creationId xmlns:p14="http://schemas.microsoft.com/office/powerpoint/2010/main" val="2728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Now Allow for Curvature in the y space:</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We now allow the [D, X] commutator to be dependent upon the operators X as it will vary from point to point in the space. </a:t>
            </a:r>
          </a:p>
          <a:p>
            <a:r>
              <a:rPr lang="en-US" dirty="0">
                <a:solidFill>
                  <a:srgbClr val="FF0000"/>
                </a:solidFill>
                <a:latin typeface="Times New Roman" panose="02020603050405020304" pitchFamily="18" charset="0"/>
                <a:cs typeface="Times New Roman" panose="02020603050405020304" pitchFamily="18" charset="0"/>
              </a:rPr>
              <a:t>We define the functions </a:t>
            </a:r>
            <a:r>
              <a:rPr lang="en-US" dirty="0" err="1">
                <a:solidFill>
                  <a:srgbClr val="FF0000"/>
                </a:solidFill>
                <a:latin typeface="Times New Roman" panose="02020603050405020304" pitchFamily="18" charset="0"/>
                <a:cs typeface="Times New Roman" panose="02020603050405020304" pitchFamily="18" charset="0"/>
              </a:rPr>
              <a:t>g</a:t>
            </a:r>
            <a:r>
              <a:rPr lang="en-US" baseline="30000" dirty="0" err="1">
                <a:solidFill>
                  <a:srgbClr val="FF0000"/>
                </a:solidFill>
                <a:latin typeface="Symbol" panose="05050102010706020507" pitchFamily="18" charset="2"/>
                <a:cs typeface="Times New Roman" panose="02020603050405020304" pitchFamily="18" charset="0"/>
              </a:rPr>
              <a:t>mn</a:t>
            </a:r>
            <a:r>
              <a:rPr lang="en-US" dirty="0">
                <a:solidFill>
                  <a:srgbClr val="FF0000"/>
                </a:solidFill>
                <a:latin typeface="Times New Roman" panose="02020603050405020304" pitchFamily="18" charset="0"/>
                <a:cs typeface="Times New Roman" panose="02020603050405020304" pitchFamily="18" charset="0"/>
              </a:rPr>
              <a:t>(X) as generalized structure functions (no longer constants):</a:t>
            </a:r>
          </a:p>
          <a:p>
            <a:pPr lvl="1"/>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D</a:t>
            </a:r>
            <a:r>
              <a:rPr lang="en-US" baseline="30000" dirty="0" err="1">
                <a:solidFill>
                  <a:srgbClr val="FF0000"/>
                </a:solidFill>
                <a:latin typeface="Symbol" panose="05050102010706020507" pitchFamily="18" charset="2"/>
                <a:cs typeface="Times New Roman" panose="02020603050405020304" pitchFamily="18" charset="0"/>
              </a:rPr>
              <a:t>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X</a:t>
            </a:r>
            <a:r>
              <a:rPr lang="en-US" baseline="30000" dirty="0" err="1">
                <a:solidFill>
                  <a:srgbClr val="FF0000"/>
                </a:solidFill>
                <a:latin typeface="Symbol" panose="05050102010706020507" pitchFamily="18" charset="2"/>
                <a:cs typeface="Times New Roman" panose="02020603050405020304" pitchFamily="18" charset="0"/>
              </a:rPr>
              <a:t>n</a:t>
            </a:r>
            <a:r>
              <a:rPr lang="en-US" dirty="0">
                <a:solidFill>
                  <a:srgbClr val="FF0000"/>
                </a:solidFill>
                <a:latin typeface="Times New Roman" panose="02020603050405020304" pitchFamily="18" charset="0"/>
                <a:cs typeface="Times New Roman" panose="02020603050405020304" pitchFamily="18" charset="0"/>
              </a:rPr>
              <a:t>] = I </a:t>
            </a:r>
            <a:r>
              <a:rPr lang="en-US" dirty="0" err="1">
                <a:solidFill>
                  <a:srgbClr val="FF0000"/>
                </a:solidFill>
                <a:latin typeface="Times New Roman" panose="02020603050405020304" pitchFamily="18" charset="0"/>
                <a:cs typeface="Times New Roman" panose="02020603050405020304" pitchFamily="18" charset="0"/>
              </a:rPr>
              <a:t>g</a:t>
            </a:r>
            <a:r>
              <a:rPr lang="en-US" baseline="30000" dirty="0" err="1">
                <a:solidFill>
                  <a:srgbClr val="FF0000"/>
                </a:solidFill>
                <a:latin typeface="Symbol" panose="05050102010706020507" pitchFamily="18" charset="2"/>
                <a:cs typeface="Times New Roman" panose="02020603050405020304" pitchFamily="18" charset="0"/>
              </a:rPr>
              <a:t>mn</a:t>
            </a:r>
            <a:r>
              <a:rPr lang="en-US" dirty="0">
                <a:solidFill>
                  <a:srgbClr val="FF0000"/>
                </a:solidFill>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(with the requirement that |g|≠ 0 ) thus generalizing the Heisenberg Lie algebra </a:t>
            </a:r>
          </a:p>
          <a:p>
            <a:pPr lvl="1"/>
            <a:r>
              <a:rPr lang="en-US" dirty="0">
                <a:latin typeface="Times New Roman" panose="02020603050405020304" pitchFamily="18" charset="0"/>
                <a:cs typeface="Times New Roman" panose="02020603050405020304" pitchFamily="18" charset="0"/>
              </a:rPr>
              <a:t>where I has the single eigenvalue b with the commutators </a:t>
            </a:r>
          </a:p>
          <a:p>
            <a:pPr lvl="1"/>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D</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I ] = 0 =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I ], and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 0 . </a:t>
            </a:r>
          </a:p>
          <a:p>
            <a:r>
              <a:rPr lang="en-US" dirty="0">
                <a:latin typeface="Times New Roman" panose="02020603050405020304" pitchFamily="18" charset="0"/>
                <a:cs typeface="Times New Roman" panose="02020603050405020304" pitchFamily="18" charset="0"/>
              </a:rPr>
              <a:t>These generalized structure functions can now be written as </a:t>
            </a:r>
          </a:p>
          <a:p>
            <a:pPr lvl="1"/>
            <a:r>
              <a:rPr lang="en-US" dirty="0" err="1">
                <a:solidFill>
                  <a:srgbClr val="FF0000"/>
                </a:solidFill>
                <a:latin typeface="Times New Roman" panose="02020603050405020304" pitchFamily="18" charset="0"/>
                <a:cs typeface="Times New Roman" panose="02020603050405020304" pitchFamily="18" charset="0"/>
              </a:rPr>
              <a:t>g</a:t>
            </a:r>
            <a:r>
              <a:rPr lang="en-US" baseline="30000" dirty="0" err="1">
                <a:solidFill>
                  <a:srgbClr val="FF0000"/>
                </a:solidFill>
                <a:latin typeface="Symbol" panose="05050102010706020507" pitchFamily="18" charset="2"/>
                <a:cs typeface="Times New Roman" panose="02020603050405020304" pitchFamily="18" charset="0"/>
              </a:rPr>
              <a:t>mn</a:t>
            </a:r>
            <a:r>
              <a:rPr lang="en-US" dirty="0">
                <a:solidFill>
                  <a:srgbClr val="FF0000"/>
                </a:solidFill>
                <a:latin typeface="Times New Roman" panose="02020603050405020304" pitchFamily="18" charset="0"/>
                <a:cs typeface="Times New Roman" panose="02020603050405020304" pitchFamily="18" charset="0"/>
              </a:rPr>
              <a:t>(X) = [D</a:t>
            </a:r>
            <a:r>
              <a:rPr lang="en-US" baseline="30000" dirty="0">
                <a:solidFill>
                  <a:srgbClr val="FF0000"/>
                </a:solidFill>
                <a:latin typeface="Symbol" panose="05050102010706020507" pitchFamily="18" charset="2"/>
                <a:cs typeface="Times New Roman" panose="02020603050405020304" pitchFamily="18" charset="0"/>
              </a:rPr>
              <a:t>m</a:t>
            </a:r>
            <a:r>
              <a:rPr lang="en-US" dirty="0">
                <a:solidFill>
                  <a:srgbClr val="FF0000"/>
                </a:solidFill>
                <a:latin typeface="Times New Roman" panose="02020603050405020304" pitchFamily="18" charset="0"/>
                <a:cs typeface="Times New Roman" panose="02020603050405020304" pitchFamily="18" charset="0"/>
              </a:rPr>
              <a:t>, X</a:t>
            </a:r>
            <a:r>
              <a:rPr lang="en-US" baseline="30000" dirty="0">
                <a:solidFill>
                  <a:srgbClr val="FF0000"/>
                </a:solidFill>
                <a:latin typeface="Times New Roman" panose="02020603050405020304" pitchFamily="18" charset="0"/>
                <a:cs typeface="Times New Roman" panose="02020603050405020304" pitchFamily="18" charset="0"/>
              </a:rPr>
              <a:t> </a:t>
            </a:r>
            <a:r>
              <a:rPr lang="en-US" baseline="30000" dirty="0">
                <a:solidFill>
                  <a:srgbClr val="FF0000"/>
                </a:solidFill>
                <a:latin typeface="Symbol" panose="05050102010706020507" pitchFamily="18" charset="2"/>
                <a:cs typeface="Times New Roman" panose="02020603050405020304" pitchFamily="18" charset="0"/>
              </a:rPr>
              <a:t>n</a:t>
            </a:r>
            <a:r>
              <a:rPr lang="en-US" dirty="0">
                <a:solidFill>
                  <a:srgbClr val="FF0000"/>
                </a:solidFill>
                <a:latin typeface="Times New Roman" panose="02020603050405020304" pitchFamily="18" charset="0"/>
                <a:cs typeface="Times New Roman" panose="02020603050405020304" pitchFamily="18" charset="0"/>
              </a:rPr>
              <a:t>]/b </a:t>
            </a:r>
            <a:r>
              <a:rPr lang="en-US" dirty="0">
                <a:latin typeface="Times New Roman" panose="02020603050405020304" pitchFamily="18" charset="0"/>
                <a:cs typeface="Times New Roman" panose="02020603050405020304" pitchFamily="18" charset="0"/>
              </a:rPr>
              <a:t>which are restricted to be an analytic functions of (X) </a:t>
            </a:r>
          </a:p>
          <a:p>
            <a:pPr lvl="1"/>
            <a:r>
              <a:rPr lang="en-US" dirty="0"/>
              <a:t>with </a:t>
            </a:r>
            <a:r>
              <a:rPr lang="en-US" dirty="0" err="1"/>
              <a:t>g</a:t>
            </a:r>
            <a:r>
              <a:rPr lang="en-US" baseline="-25000" dirty="0" err="1">
                <a:latin typeface="Symbol" panose="05050102010706020507" pitchFamily="18" charset="2"/>
              </a:rPr>
              <a:t>mn</a:t>
            </a:r>
            <a:r>
              <a:rPr lang="en-US" dirty="0"/>
              <a:t>(X) defined by </a:t>
            </a:r>
            <a:r>
              <a:rPr lang="en-US" dirty="0" err="1"/>
              <a:t>g</a:t>
            </a:r>
            <a:r>
              <a:rPr lang="en-US" baseline="-25000" dirty="0" err="1">
                <a:latin typeface="Symbol" panose="05050102010706020507" pitchFamily="18" charset="2"/>
              </a:rPr>
              <a:t>ma</a:t>
            </a:r>
            <a:r>
              <a:rPr lang="en-US" dirty="0"/>
              <a:t>(X) </a:t>
            </a:r>
            <a:r>
              <a:rPr lang="en-US" dirty="0" err="1"/>
              <a:t>g</a:t>
            </a:r>
            <a:r>
              <a:rPr lang="en-US" baseline="30000" dirty="0" err="1">
                <a:latin typeface="Symbol" panose="05050102010706020507" pitchFamily="18" charset="2"/>
              </a:rPr>
              <a:t>an</a:t>
            </a:r>
            <a:r>
              <a:rPr lang="en-US" dirty="0"/>
              <a:t>(X) = </a:t>
            </a:r>
            <a:r>
              <a:rPr lang="en-US" dirty="0" err="1">
                <a:latin typeface="Symbol" panose="05050102010706020507" pitchFamily="18" charset="2"/>
              </a:rPr>
              <a:t>d</a:t>
            </a:r>
            <a:r>
              <a:rPr lang="en-US" baseline="-25000" dirty="0" err="1">
                <a:latin typeface="Symbol" panose="05050102010706020507" pitchFamily="18" charset="2"/>
              </a:rPr>
              <a:t>m</a:t>
            </a:r>
            <a:r>
              <a:rPr lang="en-US" baseline="30000" dirty="0" err="1">
                <a:latin typeface="Symbol" panose="05050102010706020507" pitchFamily="18" charset="2"/>
              </a:rPr>
              <a:t>n</a:t>
            </a:r>
            <a:endParaRPr lang="en-US" dirty="0">
              <a:latin typeface="Symbol" panose="05050102010706020507" pitchFamily="18" charset="2"/>
              <a:cs typeface="Times New Roman" panose="02020603050405020304" pitchFamily="18" charset="0"/>
            </a:endParaRP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ADA318A4-C8D6-A158-1AF4-E76496A70AC9}"/>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7AE95EF5-568A-05C4-B294-B4EC5AE9D681}"/>
              </a:ext>
            </a:extLst>
          </p:cNvPr>
          <p:cNvSpPr>
            <a:spLocks noGrp="1"/>
          </p:cNvSpPr>
          <p:nvPr>
            <p:ph type="sldNum" sz="quarter" idx="12"/>
          </p:nvPr>
        </p:nvSpPr>
        <p:spPr/>
        <p:txBody>
          <a:bodyPr/>
          <a:lstStyle/>
          <a:p>
            <a:fld id="{79C9054C-E1B5-4C07-BAE6-A150A841A84F}" type="slidenum">
              <a:rPr lang="en-US" smtClean="0"/>
              <a:t>22</a:t>
            </a:fld>
            <a:endParaRPr lang="en-US"/>
          </a:p>
        </p:txBody>
      </p:sp>
    </p:spTree>
    <p:extLst>
      <p:ext uri="{BB962C8B-B14F-4D97-AF65-F5344CB8AC3E}">
        <p14:creationId xmlns:p14="http://schemas.microsoft.com/office/powerpoint/2010/main" val="283849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Length using ds</a:t>
            </a:r>
            <a:r>
              <a:rPr lang="en-US" baseline="30000" dirty="0"/>
              <a:t>2 =  </a:t>
            </a:r>
            <a:r>
              <a:rPr lang="en-US" dirty="0" err="1"/>
              <a:t>g</a:t>
            </a:r>
            <a:r>
              <a:rPr lang="en-US" baseline="-25000" dirty="0" err="1">
                <a:latin typeface="Symbol" panose="05050102010706020507" pitchFamily="18" charset="2"/>
              </a:rPr>
              <a:t>mn</a:t>
            </a:r>
            <a:r>
              <a:rPr lang="en-US" dirty="0"/>
              <a:t>(X) </a:t>
            </a:r>
            <a:r>
              <a:rPr lang="en-US" dirty="0" err="1"/>
              <a:t>dX</a:t>
            </a:r>
            <a:r>
              <a:rPr lang="en-US" baseline="30000" dirty="0" err="1">
                <a:latin typeface="Symbol" panose="05050102010706020507" pitchFamily="18" charset="2"/>
              </a:rPr>
              <a:t>m</a:t>
            </a:r>
            <a:r>
              <a:rPr lang="en-US" baseline="-25000" dirty="0"/>
              <a:t> </a:t>
            </a:r>
            <a:r>
              <a:rPr lang="en-US" dirty="0" err="1"/>
              <a:t>dX</a:t>
            </a:r>
            <a:r>
              <a:rPr lang="en-US" baseline="30000" dirty="0" err="1">
                <a:latin typeface="Symbol" panose="05050102010706020507" pitchFamily="18" charset="2"/>
              </a:rPr>
              <a:t>n</a:t>
            </a:r>
            <a:r>
              <a:rPr lang="en-US" dirty="0"/>
              <a:t> </a:t>
            </a:r>
          </a:p>
        </p:txBody>
      </p:sp>
      <p:sp>
        <p:nvSpPr>
          <p:cNvPr id="3" name="Content Placeholder 2"/>
          <p:cNvSpPr>
            <a:spLocks noGrp="1"/>
          </p:cNvSpPr>
          <p:nvPr>
            <p:ph idx="1"/>
          </p:nvPr>
        </p:nvSpPr>
        <p:spPr/>
        <p:txBody>
          <a:bodyPr/>
          <a:lstStyle/>
          <a:p>
            <a:r>
              <a:rPr lang="en-US" dirty="0"/>
              <a:t>Then </a:t>
            </a:r>
            <a:r>
              <a:rPr lang="en-US" dirty="0" err="1"/>
              <a:t>X</a:t>
            </a:r>
            <a:r>
              <a:rPr lang="en-US" baseline="30000" dirty="0" err="1">
                <a:latin typeface="Symbol" panose="05050102010706020507" pitchFamily="18" charset="2"/>
              </a:rPr>
              <a:t>m</a:t>
            </a:r>
            <a:r>
              <a:rPr lang="en-US" dirty="0"/>
              <a:t>(</a:t>
            </a:r>
            <a:r>
              <a:rPr lang="en-US" dirty="0" err="1"/>
              <a:t>s+ds</a:t>
            </a:r>
            <a:r>
              <a:rPr lang="en-US" dirty="0"/>
              <a:t>) - </a:t>
            </a:r>
            <a:r>
              <a:rPr lang="en-US" dirty="0" err="1"/>
              <a:t>X</a:t>
            </a:r>
            <a:r>
              <a:rPr lang="en-US" baseline="30000" dirty="0" err="1">
                <a:latin typeface="Symbol" panose="05050102010706020507" pitchFamily="18" charset="2"/>
              </a:rPr>
              <a:t>m</a:t>
            </a:r>
            <a:r>
              <a:rPr lang="en-US" dirty="0"/>
              <a:t>(s) = </a:t>
            </a:r>
            <a:r>
              <a:rPr lang="en-US" dirty="0" err="1"/>
              <a:t>dX</a:t>
            </a:r>
            <a:r>
              <a:rPr lang="en-US" baseline="30000" dirty="0" err="1">
                <a:latin typeface="Symbol" panose="05050102010706020507" pitchFamily="18" charset="2"/>
              </a:rPr>
              <a:t>m</a:t>
            </a:r>
            <a:r>
              <a:rPr lang="en-US" baseline="30000" dirty="0">
                <a:latin typeface="Symbol" panose="05050102010706020507" pitchFamily="18" charset="2"/>
              </a:rPr>
              <a:t> </a:t>
            </a:r>
            <a:r>
              <a:rPr lang="en-US" dirty="0"/>
              <a:t>= ds </a:t>
            </a:r>
            <a:r>
              <a:rPr lang="en-US" dirty="0">
                <a:latin typeface="Symbol" panose="05050102010706020507" pitchFamily="18" charset="2"/>
              </a:rPr>
              <a:t>h</a:t>
            </a:r>
            <a:r>
              <a:rPr lang="en-US" baseline="-25000" dirty="0">
                <a:latin typeface="Symbol" panose="05050102010706020507" pitchFamily="18" charset="2"/>
              </a:rPr>
              <a:t>l </a:t>
            </a:r>
            <a:r>
              <a:rPr lang="en-US" dirty="0" err="1"/>
              <a:t>g</a:t>
            </a:r>
            <a:r>
              <a:rPr lang="en-US" baseline="30000" dirty="0" err="1">
                <a:latin typeface="Symbol" panose="05050102010706020507" pitchFamily="18" charset="2"/>
              </a:rPr>
              <a:t>ml</a:t>
            </a:r>
            <a:r>
              <a:rPr lang="en-US" dirty="0"/>
              <a:t>(X)  = ds </a:t>
            </a:r>
            <a:r>
              <a:rPr lang="en-US" dirty="0" err="1">
                <a:latin typeface="Symbol" panose="05050102010706020507" pitchFamily="18" charset="2"/>
              </a:rPr>
              <a:t>h</a:t>
            </a:r>
            <a:r>
              <a:rPr lang="en-US" baseline="30000" dirty="0" err="1">
                <a:latin typeface="Symbol" panose="05050102010706020507" pitchFamily="18" charset="2"/>
              </a:rPr>
              <a:t>m</a:t>
            </a:r>
            <a:endParaRPr lang="en-US" dirty="0"/>
          </a:p>
          <a:p>
            <a:r>
              <a:rPr lang="en-US" dirty="0"/>
              <a:t>Then   </a:t>
            </a:r>
            <a:r>
              <a:rPr lang="en-US" dirty="0" err="1"/>
              <a:t>g</a:t>
            </a:r>
            <a:r>
              <a:rPr lang="en-US" baseline="-25000" dirty="0" err="1">
                <a:latin typeface="Symbol" panose="05050102010706020507" pitchFamily="18" charset="2"/>
              </a:rPr>
              <a:t>mn</a:t>
            </a:r>
            <a:r>
              <a:rPr lang="en-US" dirty="0"/>
              <a:t>(X) </a:t>
            </a:r>
            <a:r>
              <a:rPr lang="en-US" dirty="0" err="1"/>
              <a:t>dX</a:t>
            </a:r>
            <a:r>
              <a:rPr lang="en-US" baseline="30000" dirty="0" err="1">
                <a:latin typeface="Symbol" panose="05050102010706020507" pitchFamily="18" charset="2"/>
              </a:rPr>
              <a:t>m</a:t>
            </a:r>
            <a:r>
              <a:rPr lang="en-US" baseline="-25000" dirty="0"/>
              <a:t> </a:t>
            </a:r>
            <a:r>
              <a:rPr lang="en-US" dirty="0" err="1"/>
              <a:t>dX</a:t>
            </a:r>
            <a:r>
              <a:rPr lang="en-US" baseline="30000" dirty="0" err="1">
                <a:latin typeface="Symbol" panose="05050102010706020507" pitchFamily="18" charset="2"/>
              </a:rPr>
              <a:t>n</a:t>
            </a:r>
            <a:r>
              <a:rPr lang="en-US" dirty="0"/>
              <a:t>  = ds</a:t>
            </a:r>
            <a:r>
              <a:rPr lang="en-US" baseline="30000" dirty="0"/>
              <a:t>2</a:t>
            </a:r>
            <a:r>
              <a:rPr lang="en-US" dirty="0"/>
              <a:t>  </a:t>
            </a:r>
            <a:r>
              <a:rPr lang="en-US" dirty="0" err="1"/>
              <a:t>g</a:t>
            </a:r>
            <a:r>
              <a:rPr lang="en-US" baseline="-25000" dirty="0" err="1">
                <a:latin typeface="Symbol" panose="05050102010706020507" pitchFamily="18" charset="2"/>
              </a:rPr>
              <a:t>mn</a:t>
            </a:r>
            <a:r>
              <a:rPr lang="en-US" dirty="0"/>
              <a:t>(X) </a:t>
            </a:r>
            <a:r>
              <a:rPr lang="en-US" dirty="0" err="1">
                <a:latin typeface="Symbol" panose="05050102010706020507" pitchFamily="18" charset="2"/>
              </a:rPr>
              <a:t>h</a:t>
            </a:r>
            <a:r>
              <a:rPr lang="en-US" baseline="30000" dirty="0" err="1">
                <a:latin typeface="Symbol" panose="05050102010706020507" pitchFamily="18" charset="2"/>
              </a:rPr>
              <a:t>m</a:t>
            </a:r>
            <a:r>
              <a:rPr lang="en-US" baseline="-25000" dirty="0">
                <a:latin typeface="Symbol" panose="05050102010706020507" pitchFamily="18" charset="2"/>
              </a:rPr>
              <a:t> </a:t>
            </a:r>
            <a:r>
              <a:rPr lang="en-US" dirty="0" err="1">
                <a:latin typeface="Symbol" panose="05050102010706020507" pitchFamily="18" charset="2"/>
              </a:rPr>
              <a:t>h</a:t>
            </a:r>
            <a:r>
              <a:rPr lang="en-US" baseline="30000" dirty="0" err="1">
                <a:latin typeface="Symbol" panose="05050102010706020507" pitchFamily="18" charset="2"/>
              </a:rPr>
              <a:t>n</a:t>
            </a:r>
            <a:r>
              <a:rPr lang="en-US" dirty="0">
                <a:latin typeface="Symbol" panose="05050102010706020507" pitchFamily="18" charset="2"/>
              </a:rPr>
              <a:t>  </a:t>
            </a:r>
            <a:r>
              <a:rPr lang="en-US" dirty="0"/>
              <a:t>=  ds</a:t>
            </a:r>
            <a:r>
              <a:rPr lang="en-US" baseline="30000" dirty="0"/>
              <a:t>2</a:t>
            </a:r>
            <a:r>
              <a:rPr lang="en-US" dirty="0"/>
              <a:t>	</a:t>
            </a:r>
          </a:p>
          <a:p>
            <a:pPr lvl="1"/>
            <a:r>
              <a:rPr lang="en-US" dirty="0"/>
              <a:t>since </a:t>
            </a:r>
            <a:r>
              <a:rPr lang="en-US" dirty="0" err="1">
                <a:latin typeface="Symbol" panose="05050102010706020507" pitchFamily="18" charset="2"/>
              </a:rPr>
              <a:t>h</a:t>
            </a:r>
            <a:r>
              <a:rPr lang="en-US" baseline="30000" dirty="0" err="1">
                <a:latin typeface="Symbol" panose="05050102010706020507" pitchFamily="18" charset="2"/>
              </a:rPr>
              <a:t>m</a:t>
            </a:r>
            <a:r>
              <a:rPr lang="en-US" dirty="0">
                <a:latin typeface="Symbol" panose="05050102010706020507" pitchFamily="18" charset="2"/>
              </a:rPr>
              <a:t> </a:t>
            </a:r>
            <a:r>
              <a:rPr lang="en-US" dirty="0"/>
              <a:t>is by definition a unit vector on this metric giving: </a:t>
            </a:r>
          </a:p>
          <a:p>
            <a:r>
              <a:rPr lang="en-US" dirty="0">
                <a:solidFill>
                  <a:srgbClr val="FF0000"/>
                </a:solidFill>
              </a:rPr>
              <a:t>ds</a:t>
            </a:r>
            <a:r>
              <a:rPr lang="en-US" baseline="30000" dirty="0">
                <a:solidFill>
                  <a:srgbClr val="FF0000"/>
                </a:solidFill>
              </a:rPr>
              <a:t>2 </a:t>
            </a:r>
            <a:r>
              <a:rPr lang="en-US" dirty="0">
                <a:solidFill>
                  <a:srgbClr val="FF0000"/>
                </a:solidFill>
              </a:rPr>
              <a:t>=  </a:t>
            </a:r>
            <a:r>
              <a:rPr lang="en-US" dirty="0" err="1">
                <a:solidFill>
                  <a:srgbClr val="FF0000"/>
                </a:solidFill>
              </a:rPr>
              <a:t>g</a:t>
            </a:r>
            <a:r>
              <a:rPr lang="en-US" baseline="-25000" dirty="0" err="1">
                <a:solidFill>
                  <a:srgbClr val="FF0000"/>
                </a:solidFill>
                <a:latin typeface="Symbol" panose="05050102010706020507" pitchFamily="18" charset="2"/>
              </a:rPr>
              <a:t>mn</a:t>
            </a:r>
            <a:r>
              <a:rPr lang="en-US" dirty="0">
                <a:solidFill>
                  <a:srgbClr val="FF0000"/>
                </a:solidFill>
              </a:rPr>
              <a:t>(X) </a:t>
            </a:r>
            <a:r>
              <a:rPr lang="en-US" dirty="0" err="1">
                <a:solidFill>
                  <a:srgbClr val="FF0000"/>
                </a:solidFill>
              </a:rPr>
              <a:t>dX</a:t>
            </a:r>
            <a:r>
              <a:rPr lang="en-US" baseline="30000" dirty="0" err="1">
                <a:solidFill>
                  <a:srgbClr val="FF0000"/>
                </a:solidFill>
                <a:latin typeface="Symbol" panose="05050102010706020507" pitchFamily="18" charset="2"/>
              </a:rPr>
              <a:t>m</a:t>
            </a:r>
            <a:r>
              <a:rPr lang="en-US" baseline="-25000" dirty="0">
                <a:solidFill>
                  <a:srgbClr val="FF0000"/>
                </a:solidFill>
              </a:rPr>
              <a:t> </a:t>
            </a:r>
            <a:r>
              <a:rPr lang="en-US" dirty="0" err="1">
                <a:solidFill>
                  <a:srgbClr val="FF0000"/>
                </a:solidFill>
              </a:rPr>
              <a:t>dX</a:t>
            </a:r>
            <a:r>
              <a:rPr lang="en-US" baseline="30000" dirty="0" err="1">
                <a:solidFill>
                  <a:srgbClr val="FF0000"/>
                </a:solidFill>
                <a:latin typeface="Symbol" panose="05050102010706020507" pitchFamily="18" charset="2"/>
              </a:rPr>
              <a:t>n</a:t>
            </a:r>
            <a:r>
              <a:rPr lang="en-US" dirty="0">
                <a:solidFill>
                  <a:srgbClr val="FF0000"/>
                </a:solidFill>
              </a:rPr>
              <a:t> proving that </a:t>
            </a:r>
            <a:r>
              <a:rPr lang="en-US" u="sng" dirty="0" err="1">
                <a:solidFill>
                  <a:srgbClr val="FF0000"/>
                </a:solidFill>
              </a:rPr>
              <a:t>g</a:t>
            </a:r>
            <a:r>
              <a:rPr lang="en-US" u="sng" baseline="-25000" dirty="0" err="1">
                <a:solidFill>
                  <a:srgbClr val="FF0000"/>
                </a:solidFill>
                <a:latin typeface="Symbol" panose="05050102010706020507" pitchFamily="18" charset="2"/>
              </a:rPr>
              <a:t>mn</a:t>
            </a:r>
            <a:r>
              <a:rPr lang="en-US" u="sng" dirty="0">
                <a:solidFill>
                  <a:srgbClr val="FF0000"/>
                </a:solidFill>
              </a:rPr>
              <a:t>(X) is the metric for the space.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70B2F379-05B3-D9EE-6FFA-8F2B27AA5DA9}"/>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3FC492D8-3CB1-0315-414E-A2FFD6DAD136}"/>
              </a:ext>
            </a:extLst>
          </p:cNvPr>
          <p:cNvSpPr>
            <a:spLocks noGrp="1"/>
          </p:cNvSpPr>
          <p:nvPr>
            <p:ph type="sldNum" sz="quarter" idx="12"/>
          </p:nvPr>
        </p:nvSpPr>
        <p:spPr/>
        <p:txBody>
          <a:bodyPr/>
          <a:lstStyle/>
          <a:p>
            <a:fld id="{79C9054C-E1B5-4C07-BAE6-A150A841A84F}" type="slidenum">
              <a:rPr lang="en-US" smtClean="0"/>
              <a:t>23</a:t>
            </a:fld>
            <a:endParaRPr lang="en-US"/>
          </a:p>
        </p:txBody>
      </p:sp>
    </p:spTree>
    <p:extLst>
      <p:ext uri="{BB962C8B-B14F-4D97-AF65-F5344CB8AC3E}">
        <p14:creationId xmlns:p14="http://schemas.microsoft.com/office/powerpoint/2010/main" val="113952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a:t>
            </a:r>
            <a:r>
              <a:rPr lang="en-US" sz="4000" baseline="30000" dirty="0">
                <a:latin typeface="Symbol" panose="05050102010706020507" pitchFamily="18" charset="2"/>
              </a:rPr>
              <a:t>m </a:t>
            </a:r>
            <a:r>
              <a:rPr lang="en-US" sz="4000" dirty="0">
                <a:latin typeface="Times New Roman" panose="02020603050405020304" pitchFamily="18" charset="0"/>
                <a:cs typeface="Times New Roman" panose="02020603050405020304" pitchFamily="18" charset="0"/>
              </a:rPr>
              <a:t>in the Position (X) Diagonal Representation:</a:t>
            </a:r>
            <a:endParaRPr lang="en-US" sz="4000" baseline="30000" dirty="0">
              <a:latin typeface="Symbol" panose="05050102010706020507" pitchFamily="18" charset="2"/>
            </a:endParaRPr>
          </a:p>
        </p:txBody>
      </p:sp>
      <p:sp>
        <p:nvSpPr>
          <p:cNvPr id="3" name="Content Placeholder 2"/>
          <p:cNvSpPr>
            <a:spLocks noGrp="1"/>
          </p:cNvSpPr>
          <p:nvPr>
            <p:ph idx="1"/>
          </p:nvPr>
        </p:nvSpPr>
        <p:spPr/>
        <p:txBody>
          <a:bodyPr/>
          <a:lstStyle/>
          <a:p>
            <a:r>
              <a:rPr lang="en-US" dirty="0"/>
              <a:t>&lt;y| [D</a:t>
            </a:r>
            <a:r>
              <a:rPr lang="en-US" baseline="30000" dirty="0"/>
              <a:t> </a:t>
            </a:r>
            <a:r>
              <a:rPr lang="en-US" baseline="30000" dirty="0">
                <a:latin typeface="Symbol" panose="05050102010706020507" pitchFamily="18" charset="2"/>
              </a:rPr>
              <a:t>m</a:t>
            </a:r>
            <a:r>
              <a:rPr lang="en-US" dirty="0"/>
              <a:t> , </a:t>
            </a:r>
            <a:r>
              <a:rPr lang="en-US" dirty="0" err="1"/>
              <a:t>X</a:t>
            </a:r>
            <a:r>
              <a:rPr lang="en-US" baseline="30000" dirty="0" err="1">
                <a:latin typeface="Symbol" panose="05050102010706020507" pitchFamily="18" charset="2"/>
              </a:rPr>
              <a:t>n</a:t>
            </a:r>
            <a:r>
              <a:rPr lang="en-US" baseline="30000" dirty="0"/>
              <a:t> </a:t>
            </a:r>
            <a:r>
              <a:rPr lang="en-US" dirty="0"/>
              <a:t>]=[(b </a:t>
            </a:r>
            <a:r>
              <a:rPr lang="en-US" dirty="0" err="1"/>
              <a:t>g</a:t>
            </a:r>
            <a:r>
              <a:rPr lang="en-US" baseline="30000" dirty="0" err="1">
                <a:latin typeface="Symbol" panose="05050102010706020507" pitchFamily="18" charset="2"/>
              </a:rPr>
              <a:t>ml</a:t>
            </a:r>
            <a:r>
              <a:rPr lang="en-US" dirty="0"/>
              <a:t>(y) (∂/∂</a:t>
            </a:r>
            <a:r>
              <a:rPr lang="en-US" dirty="0" err="1"/>
              <a:t>y</a:t>
            </a:r>
            <a:r>
              <a:rPr lang="en-US" baseline="30000" dirty="0" err="1">
                <a:latin typeface="Symbol" panose="05050102010706020507" pitchFamily="18" charset="2"/>
              </a:rPr>
              <a:t>l</a:t>
            </a:r>
            <a:r>
              <a:rPr lang="en-US" dirty="0"/>
              <a:t>) + </a:t>
            </a:r>
            <a:r>
              <a:rPr lang="en-US" sz="2800" dirty="0">
                <a:latin typeface="Symbol" panose="05050102010706020507" pitchFamily="18" charset="2"/>
              </a:rPr>
              <a:t>G(</a:t>
            </a:r>
            <a:r>
              <a:rPr lang="en-US" sz="2800" dirty="0">
                <a:latin typeface="Times New Roman" panose="02020603050405020304" pitchFamily="18" charset="0"/>
                <a:cs typeface="Times New Roman" panose="02020603050405020304" pitchFamily="18" charset="0"/>
              </a:rPr>
              <a:t>y</a:t>
            </a:r>
            <a:r>
              <a:rPr lang="en-US" sz="2800" dirty="0">
                <a:latin typeface="Symbol" panose="05050102010706020507" pitchFamily="18" charset="2"/>
              </a:rPr>
              <a:t>) + </a:t>
            </a:r>
            <a:r>
              <a:rPr lang="en-US" dirty="0"/>
              <a:t>A</a:t>
            </a:r>
            <a:r>
              <a:rPr lang="en-US" baseline="30000" dirty="0">
                <a:latin typeface="Symbol" panose="05050102010706020507" pitchFamily="18" charset="2"/>
              </a:rPr>
              <a:t>m</a:t>
            </a:r>
            <a:r>
              <a:rPr lang="en-US" dirty="0"/>
              <a:t> (y) , </a:t>
            </a:r>
            <a:r>
              <a:rPr lang="en-US" dirty="0" err="1"/>
              <a:t>y</a:t>
            </a:r>
            <a:r>
              <a:rPr lang="en-US" baseline="30000" dirty="0" err="1">
                <a:latin typeface="Symbol" panose="05050102010706020507" pitchFamily="18" charset="2"/>
              </a:rPr>
              <a:t>n</a:t>
            </a:r>
            <a:r>
              <a:rPr lang="en-US" dirty="0">
                <a:latin typeface="Symbol" panose="05050102010706020507" pitchFamily="18" charset="2"/>
              </a:rPr>
              <a:t> </a:t>
            </a:r>
            <a:r>
              <a:rPr lang="en-US" dirty="0"/>
              <a:t>] &lt;y| </a:t>
            </a:r>
          </a:p>
          <a:p>
            <a:pPr lvl="1"/>
            <a:r>
              <a:rPr lang="en-US" dirty="0"/>
              <a:t>= [( b ∂</a:t>
            </a:r>
            <a:r>
              <a:rPr lang="en-US" baseline="30000" dirty="0">
                <a:latin typeface="Symbol" panose="05050102010706020507" pitchFamily="18" charset="2"/>
              </a:rPr>
              <a:t>m</a:t>
            </a:r>
            <a:r>
              <a:rPr lang="en-US" dirty="0"/>
              <a:t> + </a:t>
            </a:r>
            <a:r>
              <a:rPr lang="en-US" sz="2400" dirty="0">
                <a:latin typeface="Symbol" panose="05050102010706020507" pitchFamily="18" charset="2"/>
              </a:rPr>
              <a:t>G(</a:t>
            </a:r>
            <a:r>
              <a:rPr lang="en-US" sz="2400" dirty="0">
                <a:latin typeface="Times New Roman" panose="02020603050405020304" pitchFamily="18" charset="0"/>
                <a:cs typeface="Times New Roman" panose="02020603050405020304" pitchFamily="18" charset="0"/>
              </a:rPr>
              <a:t>y</a:t>
            </a:r>
            <a:r>
              <a:rPr lang="en-US" sz="2400" dirty="0">
                <a:latin typeface="Symbol" panose="05050102010706020507" pitchFamily="18" charset="2"/>
              </a:rPr>
              <a:t>)  + </a:t>
            </a:r>
            <a:r>
              <a:rPr lang="en-US" dirty="0"/>
              <a:t>A</a:t>
            </a:r>
            <a:r>
              <a:rPr lang="en-US" baseline="30000" dirty="0">
                <a:latin typeface="Symbol" panose="05050102010706020507" pitchFamily="18" charset="2"/>
              </a:rPr>
              <a:t>m</a:t>
            </a:r>
            <a:r>
              <a:rPr lang="en-US" dirty="0"/>
              <a:t> (y) ), </a:t>
            </a:r>
            <a:r>
              <a:rPr lang="en-US" dirty="0" err="1"/>
              <a:t>y</a:t>
            </a:r>
            <a:r>
              <a:rPr lang="en-US" baseline="30000" dirty="0" err="1">
                <a:latin typeface="Symbol" panose="05050102010706020507" pitchFamily="18" charset="2"/>
              </a:rPr>
              <a:t>n</a:t>
            </a:r>
            <a:r>
              <a:rPr lang="en-US" dirty="0">
                <a:latin typeface="Symbol" panose="05050102010706020507" pitchFamily="18" charset="2"/>
              </a:rPr>
              <a:t> </a:t>
            </a:r>
            <a:r>
              <a:rPr lang="en-US" dirty="0"/>
              <a:t>] &lt;y| = b </a:t>
            </a:r>
            <a:r>
              <a:rPr lang="en-US" dirty="0" err="1"/>
              <a:t>g</a:t>
            </a:r>
            <a:r>
              <a:rPr lang="en-US" baseline="30000" dirty="0" err="1">
                <a:latin typeface="Symbol" panose="05050102010706020507" pitchFamily="18" charset="2"/>
              </a:rPr>
              <a:t>mn</a:t>
            </a:r>
            <a:r>
              <a:rPr lang="en-US" dirty="0"/>
              <a:t>(y) &lt;y| 		</a:t>
            </a:r>
          </a:p>
          <a:p>
            <a:r>
              <a:rPr lang="en-US" dirty="0"/>
              <a:t>Thus &lt;y| D</a:t>
            </a:r>
            <a:r>
              <a:rPr lang="en-US" baseline="30000" dirty="0"/>
              <a:t> </a:t>
            </a:r>
            <a:r>
              <a:rPr lang="en-US" baseline="30000" dirty="0">
                <a:latin typeface="Symbol" panose="05050102010706020507" pitchFamily="18" charset="2"/>
              </a:rPr>
              <a:t>m</a:t>
            </a:r>
            <a:r>
              <a:rPr lang="en-US" baseline="30000" dirty="0"/>
              <a:t>  </a:t>
            </a:r>
            <a:r>
              <a:rPr lang="en-US" dirty="0"/>
              <a:t>= ( b </a:t>
            </a:r>
            <a:r>
              <a:rPr lang="en-US" dirty="0" err="1"/>
              <a:t>g</a:t>
            </a:r>
            <a:r>
              <a:rPr lang="en-US" baseline="30000" dirty="0" err="1">
                <a:latin typeface="Symbol" panose="05050102010706020507" pitchFamily="18" charset="2"/>
              </a:rPr>
              <a:t>ml</a:t>
            </a:r>
            <a:r>
              <a:rPr lang="en-US" dirty="0"/>
              <a:t>(y) (∂/∂</a:t>
            </a:r>
            <a:r>
              <a:rPr lang="en-US" dirty="0" err="1"/>
              <a:t>y</a:t>
            </a:r>
            <a:r>
              <a:rPr lang="en-US" baseline="30000" dirty="0" err="1">
                <a:latin typeface="Symbol" panose="05050102010706020507" pitchFamily="18" charset="2"/>
              </a:rPr>
              <a:t>l</a:t>
            </a:r>
            <a:r>
              <a:rPr lang="en-US" dirty="0"/>
              <a:t>) + </a:t>
            </a:r>
            <a:r>
              <a:rPr lang="en-US" sz="2800" dirty="0">
                <a:latin typeface="Symbol" panose="05050102010706020507" pitchFamily="18" charset="2"/>
              </a:rPr>
              <a:t>G(</a:t>
            </a:r>
            <a:r>
              <a:rPr lang="en-US" sz="2800" dirty="0">
                <a:latin typeface="Times New Roman" panose="02020603050405020304" pitchFamily="18" charset="0"/>
                <a:cs typeface="Times New Roman" panose="02020603050405020304" pitchFamily="18" charset="0"/>
              </a:rPr>
              <a:t>y</a:t>
            </a:r>
            <a:r>
              <a:rPr lang="en-US" sz="2800" dirty="0">
                <a:latin typeface="Symbol" panose="05050102010706020507" pitchFamily="18" charset="2"/>
              </a:rPr>
              <a:t>) + </a:t>
            </a:r>
            <a:r>
              <a:rPr lang="en-US" dirty="0"/>
              <a:t>A</a:t>
            </a:r>
            <a:r>
              <a:rPr lang="en-US" baseline="30000" dirty="0">
                <a:latin typeface="Symbol" panose="05050102010706020507" pitchFamily="18" charset="2"/>
              </a:rPr>
              <a:t> m</a:t>
            </a:r>
            <a:r>
              <a:rPr lang="en-US" dirty="0"/>
              <a:t> (y) ) &lt;y| </a:t>
            </a:r>
          </a:p>
          <a:p>
            <a:pPr lvl="1"/>
            <a:r>
              <a:rPr lang="en-US" dirty="0"/>
              <a:t>which allows the D commutator to represent derivatives:	</a:t>
            </a:r>
          </a:p>
          <a:p>
            <a:r>
              <a:rPr lang="en-US" dirty="0"/>
              <a:t>&lt;y| D</a:t>
            </a:r>
            <a:r>
              <a:rPr lang="en-US" baseline="30000" dirty="0"/>
              <a:t> </a:t>
            </a:r>
            <a:r>
              <a:rPr lang="en-US" baseline="30000" dirty="0" err="1">
                <a:latin typeface="Symbol" panose="05050102010706020507" pitchFamily="18" charset="2"/>
              </a:rPr>
              <a:t>m</a:t>
            </a:r>
            <a:r>
              <a:rPr lang="en-US" dirty="0" err="1"/>
              <a:t>|</a:t>
            </a:r>
            <a:r>
              <a:rPr lang="en-US" dirty="0" err="1">
                <a:latin typeface="Symbol" panose="05050102010706020507" pitchFamily="18" charset="2"/>
              </a:rPr>
              <a:t>Y</a:t>
            </a:r>
            <a:r>
              <a:rPr lang="en-US" dirty="0"/>
              <a:t>&gt; = ( b </a:t>
            </a:r>
            <a:r>
              <a:rPr lang="en-US" dirty="0" err="1"/>
              <a:t>g</a:t>
            </a:r>
            <a:r>
              <a:rPr lang="en-US" baseline="30000" dirty="0" err="1">
                <a:latin typeface="Symbol" panose="05050102010706020507" pitchFamily="18" charset="2"/>
              </a:rPr>
              <a:t>mn</a:t>
            </a:r>
            <a:r>
              <a:rPr lang="en-US" dirty="0"/>
              <a:t>(y) (∂/∂</a:t>
            </a:r>
            <a:r>
              <a:rPr lang="en-US" dirty="0" err="1"/>
              <a:t>y</a:t>
            </a:r>
            <a:r>
              <a:rPr lang="en-US" baseline="30000" dirty="0" err="1">
                <a:latin typeface="Symbol" panose="05050102010706020507" pitchFamily="18" charset="2"/>
              </a:rPr>
              <a:t>n</a:t>
            </a:r>
            <a:r>
              <a:rPr lang="en-US" dirty="0"/>
              <a:t>) + </a:t>
            </a:r>
            <a:r>
              <a:rPr lang="en-US" sz="2800" dirty="0">
                <a:latin typeface="Symbol" panose="05050102010706020507" pitchFamily="18" charset="2"/>
              </a:rPr>
              <a:t>G(</a:t>
            </a:r>
            <a:r>
              <a:rPr lang="en-US" sz="2800" dirty="0">
                <a:latin typeface="Times New Roman" panose="02020603050405020304" pitchFamily="18" charset="0"/>
                <a:cs typeface="Times New Roman" panose="02020603050405020304" pitchFamily="18" charset="0"/>
              </a:rPr>
              <a:t>y</a:t>
            </a:r>
            <a:r>
              <a:rPr lang="en-US" sz="2800" dirty="0">
                <a:latin typeface="Symbol" panose="05050102010706020507" pitchFamily="18" charset="2"/>
              </a:rPr>
              <a:t>) +</a:t>
            </a:r>
            <a:r>
              <a:rPr lang="en-US" dirty="0"/>
              <a:t>A</a:t>
            </a:r>
            <a:r>
              <a:rPr lang="en-US" baseline="30000" dirty="0">
                <a:latin typeface="Symbol" panose="05050102010706020507" pitchFamily="18" charset="2"/>
              </a:rPr>
              <a:t> m</a:t>
            </a:r>
            <a:r>
              <a:rPr lang="en-US" dirty="0"/>
              <a:t> (y) ) ) </a:t>
            </a:r>
            <a:r>
              <a:rPr lang="en-US" dirty="0">
                <a:latin typeface="Symbol" panose="05050102010706020507" pitchFamily="18" charset="2"/>
              </a:rPr>
              <a:t>Y</a:t>
            </a:r>
            <a:r>
              <a:rPr lang="en-US" dirty="0"/>
              <a:t>(y) =  b ∂</a:t>
            </a:r>
            <a:r>
              <a:rPr lang="en-US" baseline="30000" dirty="0">
                <a:latin typeface="Symbol" panose="05050102010706020507" pitchFamily="18" charset="2"/>
              </a:rPr>
              <a:t> m</a:t>
            </a:r>
            <a:r>
              <a:rPr lang="en-US" dirty="0"/>
              <a:t> </a:t>
            </a:r>
            <a:r>
              <a:rPr lang="en-US" dirty="0">
                <a:latin typeface="Symbol" panose="05050102010706020507" pitchFamily="18" charset="2"/>
              </a:rPr>
              <a:t>Y</a:t>
            </a:r>
            <a:r>
              <a:rPr lang="en-US" dirty="0"/>
              <a:t>(y)  </a:t>
            </a:r>
          </a:p>
          <a:p>
            <a:pPr lvl="1"/>
            <a:r>
              <a:rPr lang="en-US" dirty="0"/>
              <a:t>since [A</a:t>
            </a:r>
            <a:r>
              <a:rPr lang="en-US" baseline="30000" dirty="0">
                <a:latin typeface="Symbol" panose="05050102010706020507" pitchFamily="18" charset="2"/>
              </a:rPr>
              <a:t> m</a:t>
            </a:r>
            <a:r>
              <a:rPr lang="en-US" dirty="0"/>
              <a:t> (y), </a:t>
            </a:r>
            <a:r>
              <a:rPr lang="en-US" dirty="0">
                <a:latin typeface="Symbol" panose="05050102010706020507" pitchFamily="18" charset="2"/>
              </a:rPr>
              <a:t>Y</a:t>
            </a:r>
            <a:r>
              <a:rPr lang="en-US" dirty="0"/>
              <a:t>(y)] =0 ,       [</a:t>
            </a:r>
            <a:r>
              <a:rPr lang="en-US" sz="2400" dirty="0">
                <a:latin typeface="Symbol" panose="05050102010706020507" pitchFamily="18" charset="2"/>
              </a:rPr>
              <a:t>G(</a:t>
            </a:r>
            <a:r>
              <a:rPr lang="en-US" sz="2400" dirty="0">
                <a:latin typeface="Times New Roman" panose="02020603050405020304" pitchFamily="18" charset="0"/>
                <a:cs typeface="Times New Roman" panose="02020603050405020304" pitchFamily="18" charset="0"/>
              </a:rPr>
              <a:t>y</a:t>
            </a:r>
            <a:r>
              <a:rPr lang="en-US" sz="2400" dirty="0">
                <a:latin typeface="Symbol" panose="05050102010706020507" pitchFamily="18" charset="2"/>
              </a:rPr>
              <a:t>)</a:t>
            </a:r>
            <a:r>
              <a:rPr lang="en-US" dirty="0"/>
              <a:t>, </a:t>
            </a:r>
            <a:r>
              <a:rPr lang="en-US" dirty="0">
                <a:latin typeface="Symbol" panose="05050102010706020507" pitchFamily="18" charset="2"/>
              </a:rPr>
              <a:t>Y</a:t>
            </a:r>
            <a:r>
              <a:rPr lang="en-US" dirty="0"/>
              <a:t>(y)] =0 		</a:t>
            </a:r>
          </a:p>
          <a:p>
            <a:pPr lvl="1"/>
            <a:r>
              <a:rPr lang="en-US" dirty="0">
                <a:latin typeface="Symbol" panose="05050102010706020507" pitchFamily="18" charset="2"/>
              </a:rPr>
              <a:t>Y</a:t>
            </a:r>
            <a:r>
              <a:rPr lang="en-US" dirty="0"/>
              <a:t>(y) = &lt;</a:t>
            </a:r>
            <a:r>
              <a:rPr lang="en-US" dirty="0" err="1"/>
              <a:t>y|</a:t>
            </a:r>
            <a:r>
              <a:rPr lang="en-US" dirty="0" err="1">
                <a:latin typeface="Symbol" panose="05050102010706020507" pitchFamily="18" charset="2"/>
              </a:rPr>
              <a:t>Y</a:t>
            </a:r>
            <a:r>
              <a:rPr lang="en-US" dirty="0"/>
              <a:t>&gt;  and               ∂</a:t>
            </a:r>
            <a:r>
              <a:rPr lang="en-US" baseline="30000" dirty="0">
                <a:latin typeface="Symbol" panose="05050102010706020507" pitchFamily="18" charset="2"/>
              </a:rPr>
              <a:t>m</a:t>
            </a:r>
            <a:r>
              <a:rPr lang="en-US" dirty="0"/>
              <a:t> = </a:t>
            </a:r>
            <a:r>
              <a:rPr lang="en-US" dirty="0" err="1"/>
              <a:t>g</a:t>
            </a:r>
            <a:r>
              <a:rPr lang="en-US" baseline="30000" dirty="0" err="1">
                <a:latin typeface="Symbol" panose="05050102010706020507" pitchFamily="18" charset="2"/>
              </a:rPr>
              <a:t>mu</a:t>
            </a:r>
            <a:r>
              <a:rPr lang="en-US" dirty="0"/>
              <a:t>(y) (∂/∂</a:t>
            </a:r>
            <a:r>
              <a:rPr lang="en-US" dirty="0" err="1"/>
              <a:t>y</a:t>
            </a:r>
            <a:r>
              <a:rPr lang="en-US" baseline="30000" dirty="0" err="1">
                <a:latin typeface="Symbol" panose="05050102010706020507" pitchFamily="18" charset="2"/>
              </a:rPr>
              <a:t>n</a:t>
            </a:r>
            <a:r>
              <a:rPr lang="en-US" dirty="0"/>
              <a:t>)  and  where</a:t>
            </a:r>
          </a:p>
          <a:p>
            <a:pPr lvl="1"/>
            <a:r>
              <a:rPr lang="en-US" sz="2400" dirty="0">
                <a:latin typeface="Symbol" panose="05050102010706020507" pitchFamily="18" charset="2"/>
              </a:rPr>
              <a:t>G(</a:t>
            </a:r>
            <a:r>
              <a:rPr lang="en-US" sz="2400" dirty="0">
                <a:latin typeface="Times New Roman" panose="02020603050405020304" pitchFamily="18" charset="0"/>
                <a:cs typeface="Times New Roman" panose="02020603050405020304" pitchFamily="18" charset="0"/>
              </a:rPr>
              <a:t>y</a:t>
            </a:r>
            <a:r>
              <a:rPr lang="en-US" sz="2400" dirty="0">
                <a:latin typeface="Symbol" panose="05050102010706020507" pitchFamily="18" charset="2"/>
              </a:rPr>
              <a:t>) </a:t>
            </a:r>
            <a:r>
              <a:rPr lang="en-US" dirty="0">
                <a:latin typeface="Times New Roman" panose="02020603050405020304" pitchFamily="18" charset="0"/>
                <a:cs typeface="Times New Roman" panose="02020603050405020304" pitchFamily="18" charset="0"/>
              </a:rPr>
              <a:t>and </a:t>
            </a:r>
            <a:r>
              <a:rPr lang="en-US" dirty="0"/>
              <a:t>A</a:t>
            </a:r>
            <a:r>
              <a:rPr lang="en-US" baseline="30000" dirty="0">
                <a:latin typeface="Symbol" panose="05050102010706020507" pitchFamily="18" charset="2"/>
              </a:rPr>
              <a:t>m</a:t>
            </a:r>
            <a:r>
              <a:rPr lang="en-US" dirty="0"/>
              <a:t>(y) are a yet undetermined vector function of </a:t>
            </a:r>
            <a:r>
              <a:rPr lang="en-US" dirty="0" err="1"/>
              <a:t>y</a:t>
            </a:r>
            <a:r>
              <a:rPr lang="en-US" baseline="30000" dirty="0" err="1">
                <a:latin typeface="Symbol" panose="05050102010706020507" pitchFamily="18" charset="2"/>
              </a:rPr>
              <a:t>n</a:t>
            </a:r>
            <a:r>
              <a:rPr lang="en-US" dirty="0"/>
              <a:t>. </a:t>
            </a:r>
          </a:p>
          <a:p>
            <a:r>
              <a:rPr lang="en-US" dirty="0"/>
              <a:t>Thus:  </a:t>
            </a:r>
            <a:r>
              <a:rPr lang="en-US" dirty="0">
                <a:solidFill>
                  <a:srgbClr val="FF0000"/>
                </a:solidFill>
              </a:rPr>
              <a:t>D</a:t>
            </a:r>
            <a:r>
              <a:rPr lang="en-US" baseline="30000" dirty="0">
                <a:solidFill>
                  <a:srgbClr val="FF0000"/>
                </a:solidFill>
              </a:rPr>
              <a:t> </a:t>
            </a:r>
            <a:r>
              <a:rPr lang="en-US" baseline="30000" dirty="0">
                <a:solidFill>
                  <a:srgbClr val="FF0000"/>
                </a:solidFill>
                <a:latin typeface="Symbol" panose="05050102010706020507" pitchFamily="18" charset="2"/>
              </a:rPr>
              <a:t>m</a:t>
            </a:r>
            <a:r>
              <a:rPr lang="en-US" dirty="0">
                <a:solidFill>
                  <a:srgbClr val="FF0000"/>
                </a:solidFill>
              </a:rPr>
              <a:t> =b </a:t>
            </a:r>
            <a:r>
              <a:rPr lang="en-US" dirty="0" err="1">
                <a:solidFill>
                  <a:srgbClr val="FF0000"/>
                </a:solidFill>
              </a:rPr>
              <a:t>g</a:t>
            </a:r>
            <a:r>
              <a:rPr lang="en-US" baseline="30000" dirty="0" err="1">
                <a:solidFill>
                  <a:srgbClr val="FF0000"/>
                </a:solidFill>
                <a:latin typeface="Symbol" panose="05050102010706020507" pitchFamily="18" charset="2"/>
              </a:rPr>
              <a:t>mn</a:t>
            </a:r>
            <a:r>
              <a:rPr lang="en-US" dirty="0">
                <a:solidFill>
                  <a:srgbClr val="FF0000"/>
                </a:solidFill>
              </a:rPr>
              <a:t>(y) ((∂/∂</a:t>
            </a:r>
            <a:r>
              <a:rPr lang="en-US" dirty="0" err="1">
                <a:solidFill>
                  <a:srgbClr val="FF0000"/>
                </a:solidFill>
              </a:rPr>
              <a:t>y</a:t>
            </a:r>
            <a:r>
              <a:rPr lang="en-US" baseline="30000" dirty="0" err="1">
                <a:solidFill>
                  <a:srgbClr val="FF0000"/>
                </a:solidFill>
                <a:latin typeface="Symbol" panose="05050102010706020507" pitchFamily="18" charset="2"/>
              </a:rPr>
              <a:t>n</a:t>
            </a:r>
            <a:r>
              <a:rPr lang="en-US" dirty="0">
                <a:solidFill>
                  <a:srgbClr val="FF0000"/>
                </a:solidFill>
              </a:rPr>
              <a:t>) + </a:t>
            </a:r>
            <a:r>
              <a:rPr lang="en-US" sz="2800" dirty="0">
                <a:solidFill>
                  <a:srgbClr val="FF0000"/>
                </a:solidFill>
                <a:latin typeface="Symbol" panose="05050102010706020507" pitchFamily="18" charset="2"/>
              </a:rPr>
              <a:t>G(</a:t>
            </a:r>
            <a:r>
              <a:rPr lang="en-US" sz="2800" dirty="0">
                <a:solidFill>
                  <a:srgbClr val="FF0000"/>
                </a:solidFill>
                <a:latin typeface="Times New Roman" panose="02020603050405020304" pitchFamily="18" charset="0"/>
                <a:cs typeface="Times New Roman" panose="02020603050405020304" pitchFamily="18" charset="0"/>
              </a:rPr>
              <a:t>y) + </a:t>
            </a:r>
            <a:r>
              <a:rPr lang="en-US" dirty="0">
                <a:solidFill>
                  <a:srgbClr val="FF0000"/>
                </a:solidFill>
              </a:rPr>
              <a:t>A</a:t>
            </a:r>
            <a:r>
              <a:rPr lang="en-US" baseline="30000" dirty="0">
                <a:solidFill>
                  <a:srgbClr val="FF0000"/>
                </a:solidFill>
                <a:latin typeface="Symbol" panose="05050102010706020507" pitchFamily="18" charset="2"/>
              </a:rPr>
              <a:t>m</a:t>
            </a:r>
            <a:r>
              <a:rPr lang="en-US" dirty="0">
                <a:solidFill>
                  <a:srgbClr val="FF0000"/>
                </a:solidFill>
              </a:rPr>
              <a:t> (y) ) </a:t>
            </a:r>
            <a:r>
              <a:rPr lang="en-US" dirty="0"/>
              <a:t>in this X representation.</a:t>
            </a:r>
          </a:p>
          <a:p>
            <a:endParaRPr lang="en-US" dirty="0"/>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4C3301D2-5673-E9E3-D045-28B738F7B057}"/>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B6FF7E69-E062-A4BC-901D-A6892EFD2F37}"/>
              </a:ext>
            </a:extLst>
          </p:cNvPr>
          <p:cNvSpPr>
            <a:spLocks noGrp="1"/>
          </p:cNvSpPr>
          <p:nvPr>
            <p:ph type="sldNum" sz="quarter" idx="12"/>
          </p:nvPr>
        </p:nvSpPr>
        <p:spPr/>
        <p:txBody>
          <a:bodyPr/>
          <a:lstStyle/>
          <a:p>
            <a:fld id="{79C9054C-E1B5-4C07-BAE6-A150A841A84F}" type="slidenum">
              <a:rPr lang="en-US" smtClean="0"/>
              <a:t>24</a:t>
            </a:fld>
            <a:endParaRPr lang="en-US"/>
          </a:p>
        </p:txBody>
      </p:sp>
    </p:spTree>
    <p:extLst>
      <p:ext uri="{BB962C8B-B14F-4D97-AF65-F5344CB8AC3E}">
        <p14:creationId xmlns:p14="http://schemas.microsoft.com/office/powerpoint/2010/main" val="262034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Christoffel symbols In RG:</a:t>
            </a:r>
          </a:p>
        </p:txBody>
      </p:sp>
      <p:sp>
        <p:nvSpPr>
          <p:cNvPr id="3" name="Content Placeholder 2"/>
          <p:cNvSpPr>
            <a:spLocks noGrp="1"/>
          </p:cNvSpPr>
          <p:nvPr>
            <p:ph idx="1"/>
          </p:nvPr>
        </p:nvSpPr>
        <p:spPr/>
        <p:txBody>
          <a:bodyPr>
            <a:normAutofit lnSpcReduction="10000"/>
          </a:bodyPr>
          <a:lstStyle/>
          <a:p>
            <a:r>
              <a:rPr lang="en-US" dirty="0"/>
              <a:t>The Christoffel symbols are defined as:</a:t>
            </a:r>
          </a:p>
          <a:p>
            <a:pPr lvl="1"/>
            <a:r>
              <a:rPr lang="en-US" sz="3600" dirty="0" err="1">
                <a:latin typeface="Symbol" panose="05050102010706020507" pitchFamily="18" charset="2"/>
              </a:rPr>
              <a:t>G</a:t>
            </a:r>
            <a:r>
              <a:rPr lang="en-US" sz="3600" baseline="-25000" dirty="0" err="1">
                <a:latin typeface="Symbol" panose="05050102010706020507" pitchFamily="18" charset="2"/>
              </a:rPr>
              <a:t>gab</a:t>
            </a:r>
            <a:r>
              <a:rPr lang="en-US" sz="3600" dirty="0"/>
              <a:t>   = (½) (∂</a:t>
            </a:r>
            <a:r>
              <a:rPr lang="en-US" sz="3600" baseline="-25000" dirty="0">
                <a:latin typeface="Symbol" panose="05050102010706020507" pitchFamily="18" charset="2"/>
              </a:rPr>
              <a:t>b</a:t>
            </a:r>
            <a:r>
              <a:rPr lang="en-US" sz="3600" dirty="0"/>
              <a:t>, </a:t>
            </a:r>
            <a:r>
              <a:rPr lang="en-US" sz="3600" dirty="0" err="1"/>
              <a:t>g</a:t>
            </a:r>
            <a:r>
              <a:rPr lang="en-US" sz="3600" baseline="-25000" dirty="0" err="1">
                <a:latin typeface="Symbol" panose="05050102010706020507" pitchFamily="18" charset="2"/>
              </a:rPr>
              <a:t>ga</a:t>
            </a:r>
            <a:r>
              <a:rPr lang="en-US" sz="3600" dirty="0"/>
              <a:t>  +  ∂</a:t>
            </a:r>
            <a:r>
              <a:rPr lang="en-US" sz="3600" baseline="-25000" dirty="0">
                <a:latin typeface="Symbol" panose="05050102010706020507" pitchFamily="18" charset="2"/>
              </a:rPr>
              <a:t>a</a:t>
            </a:r>
            <a:r>
              <a:rPr lang="en-US" sz="3600" dirty="0"/>
              <a:t>, </a:t>
            </a:r>
            <a:r>
              <a:rPr lang="en-US" sz="3600" dirty="0" err="1"/>
              <a:t>g</a:t>
            </a:r>
            <a:r>
              <a:rPr lang="en-US" sz="3600" baseline="-25000" dirty="0" err="1">
                <a:latin typeface="Symbol" panose="05050102010706020507" pitchFamily="18" charset="2"/>
              </a:rPr>
              <a:t>bg</a:t>
            </a:r>
            <a:r>
              <a:rPr lang="en-US" sz="3600" dirty="0">
                <a:latin typeface="Symbol" panose="05050102010706020507" pitchFamily="18" charset="2"/>
              </a:rPr>
              <a:t> </a:t>
            </a:r>
            <a:r>
              <a:rPr lang="en-US" sz="3600" dirty="0"/>
              <a:t>-  ∂</a:t>
            </a:r>
            <a:r>
              <a:rPr lang="en-US" sz="3600" baseline="-25000" dirty="0">
                <a:latin typeface="Symbol" panose="05050102010706020507" pitchFamily="18" charset="2"/>
              </a:rPr>
              <a:t>g</a:t>
            </a:r>
            <a:r>
              <a:rPr lang="en-US" sz="3600" dirty="0"/>
              <a:t>, g</a:t>
            </a:r>
            <a:r>
              <a:rPr lang="en-US" sz="3600" baseline="-25000" dirty="0">
                <a:latin typeface="Symbol" panose="05050102010706020507" pitchFamily="18" charset="2"/>
              </a:rPr>
              <a:t>ab</a:t>
            </a:r>
            <a:r>
              <a:rPr lang="en-US" sz="3600" dirty="0"/>
              <a:t> ) </a:t>
            </a:r>
          </a:p>
          <a:p>
            <a:endParaRPr lang="en-US" dirty="0"/>
          </a:p>
          <a:p>
            <a:r>
              <a:rPr lang="en-US" dirty="0"/>
              <a:t>and can be written in the position diagonal representation, in terms of the commutators of D with the metric as		</a:t>
            </a:r>
          </a:p>
          <a:p>
            <a:pPr lvl="1"/>
            <a:r>
              <a:rPr lang="en-US" sz="3600" dirty="0">
                <a:latin typeface="Symbol" panose="05050102010706020507" pitchFamily="18" charset="2"/>
              </a:rPr>
              <a:t>G</a:t>
            </a:r>
            <a:r>
              <a:rPr lang="en-US" sz="3600" baseline="-25000" dirty="0">
                <a:latin typeface="Symbol" panose="05050102010706020507" pitchFamily="18" charset="2"/>
              </a:rPr>
              <a:t> gab</a:t>
            </a:r>
            <a:r>
              <a:rPr lang="en-US" sz="3600" dirty="0">
                <a:latin typeface="Symbol" panose="05050102010706020507" pitchFamily="18" charset="2"/>
              </a:rPr>
              <a:t> </a:t>
            </a:r>
            <a:r>
              <a:rPr lang="en-US" sz="3600" dirty="0"/>
              <a:t>= (½) (1/b) ( [D</a:t>
            </a:r>
            <a:r>
              <a:rPr lang="en-US" sz="3600" baseline="-25000" dirty="0"/>
              <a:t> </a:t>
            </a:r>
            <a:r>
              <a:rPr lang="en-US" sz="3600" baseline="-25000" dirty="0">
                <a:latin typeface="Symbol" panose="05050102010706020507" pitchFamily="18" charset="2"/>
              </a:rPr>
              <a:t>b</a:t>
            </a:r>
            <a:r>
              <a:rPr lang="en-US" sz="3600" dirty="0"/>
              <a:t>, </a:t>
            </a:r>
            <a:r>
              <a:rPr lang="en-US" sz="3600" dirty="0" err="1"/>
              <a:t>g</a:t>
            </a:r>
            <a:r>
              <a:rPr lang="en-US" sz="3600" baseline="-25000" dirty="0" err="1">
                <a:latin typeface="Symbol" panose="05050102010706020507" pitchFamily="18" charset="2"/>
              </a:rPr>
              <a:t>ga</a:t>
            </a:r>
            <a:r>
              <a:rPr lang="en-US" sz="3600" dirty="0"/>
              <a:t>]  +  [D</a:t>
            </a:r>
            <a:r>
              <a:rPr lang="en-US" sz="3600" baseline="-25000" dirty="0"/>
              <a:t> </a:t>
            </a:r>
            <a:r>
              <a:rPr lang="en-US" sz="3600" baseline="-25000" dirty="0">
                <a:latin typeface="Symbol" panose="05050102010706020507" pitchFamily="18" charset="2"/>
              </a:rPr>
              <a:t>a</a:t>
            </a:r>
            <a:r>
              <a:rPr lang="en-US" sz="3600" dirty="0"/>
              <a:t>, </a:t>
            </a:r>
            <a:r>
              <a:rPr lang="en-US" sz="3600" dirty="0" err="1"/>
              <a:t>g</a:t>
            </a:r>
            <a:r>
              <a:rPr lang="en-US" sz="3600" baseline="-25000" dirty="0" err="1">
                <a:latin typeface="Symbol" panose="05050102010706020507" pitchFamily="18" charset="2"/>
              </a:rPr>
              <a:t>bg</a:t>
            </a:r>
            <a:r>
              <a:rPr lang="en-US" sz="3600" dirty="0"/>
              <a:t>] -  [ D</a:t>
            </a:r>
            <a:r>
              <a:rPr lang="en-US" sz="3600" baseline="-25000" dirty="0"/>
              <a:t> </a:t>
            </a:r>
            <a:r>
              <a:rPr lang="en-US" sz="3600" baseline="-25000" dirty="0">
                <a:latin typeface="Symbol" panose="05050102010706020507" pitchFamily="18" charset="2"/>
              </a:rPr>
              <a:t>g</a:t>
            </a:r>
            <a:r>
              <a:rPr lang="en-US" sz="3600" dirty="0"/>
              <a:t>, g</a:t>
            </a:r>
            <a:r>
              <a:rPr lang="en-US" sz="3600" baseline="-25000" dirty="0">
                <a:latin typeface="Symbol" panose="05050102010706020507" pitchFamily="18" charset="2"/>
              </a:rPr>
              <a:t>ab</a:t>
            </a:r>
            <a:r>
              <a:rPr lang="en-US" sz="3600" baseline="-25000" dirty="0"/>
              <a:t> </a:t>
            </a:r>
            <a:r>
              <a:rPr lang="en-US" sz="3600" dirty="0"/>
              <a:t>]  ).   </a:t>
            </a:r>
            <a:r>
              <a:rPr lang="en-US" dirty="0"/>
              <a:t>		</a:t>
            </a:r>
          </a:p>
          <a:p>
            <a:r>
              <a:rPr lang="en-US" dirty="0"/>
              <a:t>Then using g</a:t>
            </a:r>
            <a:r>
              <a:rPr lang="en-US" baseline="-25000" dirty="0"/>
              <a:t>ab</a:t>
            </a:r>
            <a:r>
              <a:rPr lang="en-US" dirty="0"/>
              <a:t> (X)   = (1/b) [D</a:t>
            </a:r>
            <a:r>
              <a:rPr lang="en-US" baseline="-25000" dirty="0"/>
              <a:t> a</a:t>
            </a:r>
            <a:r>
              <a:rPr lang="en-US" dirty="0"/>
              <a:t>, </a:t>
            </a:r>
            <a:r>
              <a:rPr lang="en-US" dirty="0" err="1"/>
              <a:t>X</a:t>
            </a:r>
            <a:r>
              <a:rPr lang="en-US" baseline="-25000" dirty="0" err="1"/>
              <a:t>b</a:t>
            </a:r>
            <a:r>
              <a:rPr lang="en-US" dirty="0"/>
              <a:t>]   one obtains 	</a:t>
            </a:r>
          </a:p>
          <a:p>
            <a:pPr lvl="1"/>
            <a:r>
              <a:rPr lang="en-US" sz="3600" dirty="0" err="1">
                <a:latin typeface="Symbol" panose="05050102010706020507" pitchFamily="18" charset="2"/>
              </a:rPr>
              <a:t>G</a:t>
            </a:r>
            <a:r>
              <a:rPr lang="en-US" sz="3600" baseline="-25000" dirty="0" err="1">
                <a:latin typeface="Symbol" panose="05050102010706020507" pitchFamily="18" charset="2"/>
              </a:rPr>
              <a:t>gab</a:t>
            </a:r>
            <a:r>
              <a:rPr lang="en-US" sz="3600" dirty="0"/>
              <a:t>=([D</a:t>
            </a:r>
            <a:r>
              <a:rPr lang="en-US" sz="3600" baseline="-25000" dirty="0">
                <a:latin typeface="Symbol" panose="05050102010706020507" pitchFamily="18" charset="2"/>
              </a:rPr>
              <a:t>b</a:t>
            </a:r>
            <a:r>
              <a:rPr lang="en-US" sz="3600" dirty="0"/>
              <a:t>,[D</a:t>
            </a:r>
            <a:r>
              <a:rPr lang="en-US" sz="3600" baseline="-25000" dirty="0">
                <a:latin typeface="Symbol" panose="05050102010706020507" pitchFamily="18" charset="2"/>
              </a:rPr>
              <a:t>g</a:t>
            </a:r>
            <a:r>
              <a:rPr lang="en-US" sz="3600" dirty="0"/>
              <a:t>, </a:t>
            </a:r>
            <a:r>
              <a:rPr lang="en-US" sz="3600" dirty="0" err="1"/>
              <a:t>X</a:t>
            </a:r>
            <a:r>
              <a:rPr lang="en-US" sz="3600" baseline="-25000" dirty="0" err="1">
                <a:latin typeface="Symbol" panose="05050102010706020507" pitchFamily="18" charset="2"/>
              </a:rPr>
              <a:t>a</a:t>
            </a:r>
            <a:r>
              <a:rPr lang="en-US" sz="3600" dirty="0"/>
              <a:t>]]+[D</a:t>
            </a:r>
            <a:r>
              <a:rPr lang="en-US" sz="3600" baseline="-25000" dirty="0"/>
              <a:t> </a:t>
            </a:r>
            <a:r>
              <a:rPr lang="en-US" sz="3600" baseline="-25000" dirty="0">
                <a:latin typeface="Symbol" panose="05050102010706020507" pitchFamily="18" charset="2"/>
              </a:rPr>
              <a:t>a</a:t>
            </a:r>
            <a:r>
              <a:rPr lang="en-US" sz="3600" dirty="0"/>
              <a:t>,[D</a:t>
            </a:r>
            <a:r>
              <a:rPr lang="en-US" sz="3600" baseline="-25000" dirty="0">
                <a:latin typeface="Symbol" panose="05050102010706020507" pitchFamily="18" charset="2"/>
              </a:rPr>
              <a:t>g</a:t>
            </a:r>
            <a:r>
              <a:rPr lang="en-US" sz="3600" dirty="0"/>
              <a:t>, </a:t>
            </a:r>
            <a:r>
              <a:rPr lang="en-US" sz="3600" dirty="0" err="1"/>
              <a:t>X</a:t>
            </a:r>
            <a:r>
              <a:rPr lang="en-US" sz="3600" baseline="-25000" dirty="0" err="1">
                <a:latin typeface="Symbol" panose="05050102010706020507" pitchFamily="18" charset="2"/>
              </a:rPr>
              <a:t>b</a:t>
            </a:r>
            <a:r>
              <a:rPr lang="en-US" sz="3600" dirty="0"/>
              <a:t>]]-[ D</a:t>
            </a:r>
            <a:r>
              <a:rPr lang="en-US" sz="3600" baseline="-25000" dirty="0">
                <a:latin typeface="Symbol" panose="05050102010706020507" pitchFamily="18" charset="2"/>
              </a:rPr>
              <a:t>g</a:t>
            </a:r>
            <a:r>
              <a:rPr lang="en-US" sz="3600" dirty="0"/>
              <a:t>,[D</a:t>
            </a:r>
            <a:r>
              <a:rPr lang="en-US" sz="3600" baseline="-25000" dirty="0">
                <a:latin typeface="Symbol" panose="05050102010706020507" pitchFamily="18" charset="2"/>
              </a:rPr>
              <a:t> </a:t>
            </a:r>
            <a:r>
              <a:rPr lang="en-US" sz="3600" baseline="-25000" dirty="0" err="1">
                <a:latin typeface="Symbol" panose="05050102010706020507" pitchFamily="18" charset="2"/>
              </a:rPr>
              <a:t>a</a:t>
            </a:r>
            <a:r>
              <a:rPr lang="en-US" sz="3600" dirty="0" err="1"/>
              <a:t>,X</a:t>
            </a:r>
            <a:r>
              <a:rPr lang="en-US" sz="3600" baseline="-25000" dirty="0" err="1">
                <a:latin typeface="Symbol" panose="05050102010706020507" pitchFamily="18" charset="2"/>
              </a:rPr>
              <a:t>b</a:t>
            </a:r>
            <a:r>
              <a:rPr lang="en-US" sz="3600" dirty="0"/>
              <a:t>]])/(2b</a:t>
            </a:r>
            <a:r>
              <a:rPr lang="en-US" sz="3600" baseline="30000" dirty="0"/>
              <a:t>2</a:t>
            </a:r>
            <a:r>
              <a:rPr lang="en-US" sz="3600" dirty="0"/>
              <a:t>).</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88857AC5-4244-0AA5-DFCF-BD91121BE4A0}"/>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E524FB65-FBC0-DCFB-E809-E8EC46B5E638}"/>
              </a:ext>
            </a:extLst>
          </p:cNvPr>
          <p:cNvSpPr>
            <a:spLocks noGrp="1"/>
          </p:cNvSpPr>
          <p:nvPr>
            <p:ph type="sldNum" sz="quarter" idx="12"/>
          </p:nvPr>
        </p:nvSpPr>
        <p:spPr/>
        <p:txBody>
          <a:bodyPr/>
          <a:lstStyle/>
          <a:p>
            <a:fld id="{79C9054C-E1B5-4C07-BAE6-A150A841A84F}" type="slidenum">
              <a:rPr lang="en-US" smtClean="0"/>
              <a:t>25</a:t>
            </a:fld>
            <a:endParaRPr lang="en-US"/>
          </a:p>
        </p:txBody>
      </p:sp>
    </p:spTree>
    <p:extLst>
      <p:ext uri="{BB962C8B-B14F-4D97-AF65-F5344CB8AC3E}">
        <p14:creationId xmlns:p14="http://schemas.microsoft.com/office/powerpoint/2010/main" val="322423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Riemann and Ricci Tensors in RG:</a:t>
            </a:r>
          </a:p>
        </p:txBody>
      </p:sp>
      <p:sp>
        <p:nvSpPr>
          <p:cNvPr id="3" name="Content Placeholder 2"/>
          <p:cNvSpPr>
            <a:spLocks noGrp="1"/>
          </p:cNvSpPr>
          <p:nvPr>
            <p:ph idx="1"/>
          </p:nvPr>
        </p:nvSpPr>
        <p:spPr/>
        <p:txBody>
          <a:bodyPr/>
          <a:lstStyle/>
          <a:p>
            <a:r>
              <a:rPr lang="en-US" dirty="0"/>
              <a:t>Using the definition of the Riemann tensor we get the </a:t>
            </a:r>
          </a:p>
          <a:p>
            <a:pPr lvl="1"/>
            <a:r>
              <a:rPr lang="en-US" sz="2800" dirty="0" err="1"/>
              <a:t>R</a:t>
            </a:r>
            <a:r>
              <a:rPr lang="en-US" sz="2800" baseline="-25000" dirty="0" err="1">
                <a:latin typeface="Symbol" panose="05050102010706020507" pitchFamily="18" charset="2"/>
              </a:rPr>
              <a:t>labg</a:t>
            </a:r>
            <a:r>
              <a:rPr lang="en-US" sz="2800" dirty="0"/>
              <a:t>   =  (1/b) ( [D</a:t>
            </a:r>
            <a:r>
              <a:rPr lang="en-US" sz="2800" baseline="-25000" dirty="0">
                <a:latin typeface="Symbol" panose="05050102010706020507" pitchFamily="18" charset="2"/>
              </a:rPr>
              <a:t> b</a:t>
            </a:r>
            <a:r>
              <a:rPr lang="en-US" sz="2800" dirty="0"/>
              <a:t>, </a:t>
            </a:r>
            <a:r>
              <a:rPr lang="en-US" sz="2800" dirty="0" err="1">
                <a:latin typeface="Symbol" panose="05050102010706020507" pitchFamily="18" charset="2"/>
              </a:rPr>
              <a:t>G</a:t>
            </a:r>
            <a:r>
              <a:rPr lang="en-US" sz="2800" baseline="-25000" dirty="0" err="1">
                <a:latin typeface="Symbol" panose="05050102010706020507" pitchFamily="18" charset="2"/>
              </a:rPr>
              <a:t>lag</a:t>
            </a:r>
            <a:r>
              <a:rPr lang="en-US" sz="2800" dirty="0"/>
              <a:t> ] - [D</a:t>
            </a:r>
            <a:r>
              <a:rPr lang="en-US" sz="2800" baseline="-25000" dirty="0"/>
              <a:t> </a:t>
            </a:r>
            <a:r>
              <a:rPr lang="en-US" sz="2800" baseline="-25000" dirty="0">
                <a:latin typeface="Symbol" panose="05050102010706020507" pitchFamily="18" charset="2"/>
              </a:rPr>
              <a:t>g</a:t>
            </a:r>
            <a:r>
              <a:rPr lang="en-US" sz="2800" dirty="0">
                <a:latin typeface="Symbol" panose="05050102010706020507" pitchFamily="18" charset="2"/>
              </a:rPr>
              <a:t>, </a:t>
            </a:r>
            <a:r>
              <a:rPr lang="en-US" sz="2800" dirty="0" err="1">
                <a:latin typeface="Symbol" panose="05050102010706020507" pitchFamily="18" charset="2"/>
              </a:rPr>
              <a:t>G</a:t>
            </a:r>
            <a:r>
              <a:rPr lang="en-US" sz="2800" baseline="-25000" dirty="0" err="1">
                <a:latin typeface="Symbol" panose="05050102010706020507" pitchFamily="18" charset="2"/>
              </a:rPr>
              <a:t>lab</a:t>
            </a:r>
            <a:r>
              <a:rPr lang="en-US" sz="2800" dirty="0">
                <a:latin typeface="Symbol" panose="05050102010706020507" pitchFamily="18" charset="2"/>
              </a:rPr>
              <a:t> </a:t>
            </a:r>
            <a:r>
              <a:rPr lang="en-US" sz="2800" dirty="0"/>
              <a:t>] ) + (</a:t>
            </a:r>
            <a:r>
              <a:rPr lang="en-US" sz="2800" dirty="0" err="1">
                <a:latin typeface="Symbol" panose="05050102010706020507" pitchFamily="18" charset="2"/>
              </a:rPr>
              <a:t>G</a:t>
            </a:r>
            <a:r>
              <a:rPr lang="en-US" sz="2800" baseline="-25000" dirty="0" err="1">
                <a:latin typeface="Symbol" panose="05050102010706020507" pitchFamily="18" charset="2"/>
              </a:rPr>
              <a:t>lbs</a:t>
            </a:r>
            <a:r>
              <a:rPr lang="en-US" sz="2800" baseline="-25000" dirty="0">
                <a:latin typeface="Symbol" panose="05050102010706020507" pitchFamily="18" charset="2"/>
              </a:rPr>
              <a:t> </a:t>
            </a:r>
            <a:r>
              <a:rPr lang="en-US" sz="2800" dirty="0" err="1">
                <a:latin typeface="Symbol" panose="05050102010706020507" pitchFamily="18" charset="2"/>
              </a:rPr>
              <a:t>G</a:t>
            </a:r>
            <a:r>
              <a:rPr lang="en-US" sz="2800" baseline="30000" dirty="0" err="1">
                <a:latin typeface="Symbol" panose="05050102010706020507" pitchFamily="18" charset="2"/>
              </a:rPr>
              <a:t>s</a:t>
            </a:r>
            <a:r>
              <a:rPr lang="en-US" sz="2800" baseline="-25000" dirty="0" err="1">
                <a:latin typeface="Symbol" panose="05050102010706020507" pitchFamily="18" charset="2"/>
              </a:rPr>
              <a:t>ag</a:t>
            </a:r>
            <a:r>
              <a:rPr lang="en-US" sz="2800" dirty="0">
                <a:latin typeface="Symbol" panose="05050102010706020507" pitchFamily="18" charset="2"/>
              </a:rPr>
              <a:t> - </a:t>
            </a:r>
            <a:r>
              <a:rPr lang="en-US" sz="2800" dirty="0" err="1">
                <a:latin typeface="Symbol" panose="05050102010706020507" pitchFamily="18" charset="2"/>
              </a:rPr>
              <a:t>G</a:t>
            </a:r>
            <a:r>
              <a:rPr lang="en-US" sz="2800" baseline="-25000" dirty="0" err="1">
                <a:latin typeface="Symbol" panose="05050102010706020507" pitchFamily="18" charset="2"/>
              </a:rPr>
              <a:t>lgs</a:t>
            </a:r>
            <a:r>
              <a:rPr lang="en-US" sz="2800" baseline="-25000" dirty="0">
                <a:latin typeface="Symbol" panose="05050102010706020507" pitchFamily="18" charset="2"/>
              </a:rPr>
              <a:t> </a:t>
            </a:r>
            <a:r>
              <a:rPr lang="en-US" sz="2800" dirty="0" err="1">
                <a:latin typeface="Symbol" panose="05050102010706020507" pitchFamily="18" charset="2"/>
              </a:rPr>
              <a:t>G</a:t>
            </a:r>
            <a:r>
              <a:rPr lang="en-US" sz="2800" baseline="30000" dirty="0" err="1">
                <a:latin typeface="Symbol" panose="05050102010706020507" pitchFamily="18" charset="2"/>
              </a:rPr>
              <a:t>s</a:t>
            </a:r>
            <a:r>
              <a:rPr lang="en-US" sz="2800" baseline="-25000" dirty="0" err="1">
                <a:latin typeface="Symbol" panose="05050102010706020507" pitchFamily="18" charset="2"/>
              </a:rPr>
              <a:t>ab</a:t>
            </a:r>
            <a:r>
              <a:rPr lang="en-US" sz="2800" dirty="0">
                <a:latin typeface="Symbol" panose="05050102010706020507" pitchFamily="18" charset="2"/>
              </a:rPr>
              <a:t> </a:t>
            </a:r>
            <a:r>
              <a:rPr lang="en-US" sz="2800" dirty="0"/>
              <a:t>)</a:t>
            </a:r>
          </a:p>
          <a:p>
            <a:pPr marL="457200" lvl="1" indent="0">
              <a:buNone/>
            </a:pPr>
            <a:endParaRPr lang="en-US" sz="4000" dirty="0"/>
          </a:p>
          <a:p>
            <a:r>
              <a:rPr lang="en-US" dirty="0"/>
              <a:t>And the Ricci tensor becomes:</a:t>
            </a:r>
          </a:p>
          <a:p>
            <a:pPr lvl="1"/>
            <a:r>
              <a:rPr lang="en-US" sz="3600" dirty="0" err="1"/>
              <a:t>R</a:t>
            </a:r>
            <a:r>
              <a:rPr lang="en-US" sz="3600" baseline="-25000" dirty="0" err="1">
                <a:latin typeface="Symbol" panose="05050102010706020507" pitchFamily="18" charset="2"/>
              </a:rPr>
              <a:t>ab</a:t>
            </a:r>
            <a:r>
              <a:rPr lang="en-US" sz="3600" baseline="-25000" dirty="0"/>
              <a:t>    </a:t>
            </a:r>
            <a:r>
              <a:rPr lang="en-US" sz="3600" dirty="0"/>
              <a:t>=  </a:t>
            </a:r>
            <a:r>
              <a:rPr lang="en-US" sz="3600" dirty="0" err="1"/>
              <a:t>g</a:t>
            </a:r>
            <a:r>
              <a:rPr lang="en-US" sz="3600" baseline="30000" dirty="0" err="1">
                <a:latin typeface="Symbol" panose="05050102010706020507" pitchFamily="18" charset="2"/>
              </a:rPr>
              <a:t>mn</a:t>
            </a:r>
            <a:r>
              <a:rPr lang="en-US" sz="3600" baseline="30000" dirty="0"/>
              <a:t> </a:t>
            </a:r>
            <a:r>
              <a:rPr lang="en-US" sz="3600" baseline="-25000" dirty="0"/>
              <a:t> </a:t>
            </a:r>
            <a:r>
              <a:rPr lang="en-US" sz="3600" dirty="0" err="1"/>
              <a:t>R</a:t>
            </a:r>
            <a:r>
              <a:rPr lang="en-US" sz="3600" baseline="-25000" dirty="0" err="1">
                <a:latin typeface="Symbol" panose="05050102010706020507" pitchFamily="18" charset="2"/>
              </a:rPr>
              <a:t>ambn</a:t>
            </a:r>
            <a:r>
              <a:rPr lang="en-US" sz="3600" baseline="-25000" dirty="0">
                <a:latin typeface="Symbol" panose="05050102010706020507" pitchFamily="18" charset="2"/>
              </a:rPr>
              <a:t> </a:t>
            </a:r>
            <a:r>
              <a:rPr lang="en-US" sz="3600" baseline="-25000" dirty="0"/>
              <a:t>   </a:t>
            </a:r>
            <a:r>
              <a:rPr lang="en-US" sz="3600" dirty="0"/>
              <a:t> =  (1/b) [D</a:t>
            </a:r>
            <a:r>
              <a:rPr lang="en-US" sz="3600" baseline="30000" dirty="0"/>
              <a:t> </a:t>
            </a:r>
            <a:r>
              <a:rPr lang="en-US" sz="3600" baseline="30000" dirty="0">
                <a:latin typeface="Symbol" panose="05050102010706020507" pitchFamily="18" charset="2"/>
              </a:rPr>
              <a:t>m</a:t>
            </a:r>
            <a:r>
              <a:rPr lang="en-US" sz="3600" dirty="0"/>
              <a:t>, </a:t>
            </a:r>
            <a:r>
              <a:rPr lang="en-US" sz="3600" dirty="0" err="1"/>
              <a:t>X</a:t>
            </a:r>
            <a:r>
              <a:rPr lang="en-US" sz="3600" baseline="30000" dirty="0" err="1">
                <a:latin typeface="Symbol" panose="05050102010706020507" pitchFamily="18" charset="2"/>
              </a:rPr>
              <a:t>n</a:t>
            </a:r>
            <a:r>
              <a:rPr lang="en-US" sz="3600" dirty="0"/>
              <a:t>] </a:t>
            </a:r>
            <a:r>
              <a:rPr lang="en-US" sz="3600" dirty="0" err="1"/>
              <a:t>R</a:t>
            </a:r>
            <a:r>
              <a:rPr lang="en-US" sz="3600" baseline="-25000" dirty="0" err="1">
                <a:latin typeface="Symbol" panose="05050102010706020507" pitchFamily="18" charset="2"/>
              </a:rPr>
              <a:t>ambn</a:t>
            </a:r>
            <a:r>
              <a:rPr lang="en-US" sz="3600" baseline="-25000" dirty="0"/>
              <a:t> </a:t>
            </a:r>
            <a:r>
              <a:rPr lang="en-US" sz="3600" dirty="0"/>
              <a:t> </a:t>
            </a:r>
          </a:p>
          <a:p>
            <a:pPr lvl="1"/>
            <a:endParaRPr lang="en-US" sz="3600" dirty="0"/>
          </a:p>
          <a:p>
            <a:r>
              <a:rPr lang="en-US" dirty="0"/>
              <a:t>and the curvature tensor is then: </a:t>
            </a:r>
          </a:p>
          <a:p>
            <a:pPr lvl="1"/>
            <a:r>
              <a:rPr lang="en-US" sz="3600" dirty="0"/>
              <a:t>R    =  </a:t>
            </a:r>
            <a:r>
              <a:rPr lang="en-US" sz="3600" baseline="-25000" dirty="0"/>
              <a:t> </a:t>
            </a:r>
            <a:r>
              <a:rPr lang="en-US" sz="3600" dirty="0"/>
              <a:t>g</a:t>
            </a:r>
            <a:r>
              <a:rPr lang="en-US" sz="3600" baseline="30000" dirty="0">
                <a:latin typeface="Symbol" panose="05050102010706020507" pitchFamily="18" charset="2"/>
              </a:rPr>
              <a:t>ab</a:t>
            </a:r>
            <a:r>
              <a:rPr lang="en-US" sz="3600" baseline="30000" dirty="0"/>
              <a:t> </a:t>
            </a:r>
            <a:r>
              <a:rPr lang="en-US" sz="3600" baseline="-25000" dirty="0"/>
              <a:t> </a:t>
            </a:r>
            <a:r>
              <a:rPr lang="en-US" sz="3600" dirty="0" err="1"/>
              <a:t>R</a:t>
            </a:r>
            <a:r>
              <a:rPr lang="en-US" sz="3600" baseline="-25000" dirty="0" err="1">
                <a:latin typeface="Symbol" panose="05050102010706020507" pitchFamily="18" charset="2"/>
              </a:rPr>
              <a:t>ab</a:t>
            </a:r>
            <a:r>
              <a:rPr lang="en-US" sz="3600" baseline="-25000" dirty="0"/>
              <a:t>    </a:t>
            </a:r>
            <a:r>
              <a:rPr lang="en-US" sz="3600" dirty="0"/>
              <a:t>  =     (1/b) [D</a:t>
            </a:r>
            <a:r>
              <a:rPr lang="en-US" sz="3600" baseline="30000" dirty="0"/>
              <a:t> </a:t>
            </a:r>
            <a:r>
              <a:rPr lang="en-US" sz="3600" baseline="30000" dirty="0">
                <a:latin typeface="Symbol" panose="05050102010706020507" pitchFamily="18" charset="2"/>
              </a:rPr>
              <a:t>a</a:t>
            </a:r>
            <a:r>
              <a:rPr lang="en-US" sz="3600" dirty="0">
                <a:latin typeface="Symbol" panose="05050102010706020507" pitchFamily="18" charset="2"/>
              </a:rPr>
              <a:t>,</a:t>
            </a:r>
            <a:r>
              <a:rPr lang="en-US" sz="3600" dirty="0"/>
              <a:t> </a:t>
            </a:r>
            <a:r>
              <a:rPr lang="en-US" sz="3600" dirty="0" err="1"/>
              <a:t>X</a:t>
            </a:r>
            <a:r>
              <a:rPr lang="en-US" sz="3600" baseline="30000" dirty="0" err="1">
                <a:latin typeface="Symbol" panose="05050102010706020507" pitchFamily="18" charset="2"/>
              </a:rPr>
              <a:t>b</a:t>
            </a:r>
            <a:r>
              <a:rPr lang="en-US" sz="3600" dirty="0"/>
              <a:t>] </a:t>
            </a:r>
            <a:r>
              <a:rPr lang="en-US" sz="3600" dirty="0" err="1"/>
              <a:t>R</a:t>
            </a:r>
            <a:r>
              <a:rPr lang="en-US" sz="3600" baseline="-25000" dirty="0" err="1">
                <a:latin typeface="Symbol" panose="05050102010706020507" pitchFamily="18" charset="2"/>
              </a:rPr>
              <a:t>ab</a:t>
            </a:r>
            <a:r>
              <a:rPr lang="en-US" sz="3600" baseline="-25000" dirty="0"/>
              <a:t> </a:t>
            </a:r>
            <a:r>
              <a:rPr lang="en-US" sz="3600" dirty="0"/>
              <a:t>. </a:t>
            </a:r>
            <a:r>
              <a:rPr lang="en-US" dirty="0"/>
              <a:t>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5AD75951-3814-F45B-580F-277521A5AB08}"/>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5609E6EF-8E50-7E38-D552-89FFDCD0994D}"/>
              </a:ext>
            </a:extLst>
          </p:cNvPr>
          <p:cNvSpPr>
            <a:spLocks noGrp="1"/>
          </p:cNvSpPr>
          <p:nvPr>
            <p:ph type="sldNum" sz="quarter" idx="12"/>
          </p:nvPr>
        </p:nvSpPr>
        <p:spPr/>
        <p:txBody>
          <a:bodyPr/>
          <a:lstStyle/>
          <a:p>
            <a:fld id="{79C9054C-E1B5-4C07-BAE6-A150A841A84F}" type="slidenum">
              <a:rPr lang="en-US" smtClean="0"/>
              <a:t>26</a:t>
            </a:fld>
            <a:endParaRPr lang="en-US"/>
          </a:p>
        </p:txBody>
      </p:sp>
    </p:spTree>
    <p:extLst>
      <p:ext uri="{BB962C8B-B14F-4D97-AF65-F5344CB8AC3E}">
        <p14:creationId xmlns:p14="http://schemas.microsoft.com/office/powerpoint/2010/main" val="320200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Covariant Derivative: </a:t>
            </a:r>
          </a:p>
        </p:txBody>
      </p:sp>
      <p:sp>
        <p:nvSpPr>
          <p:cNvPr id="3" name="Content Placeholder 2"/>
          <p:cNvSpPr>
            <a:spLocks noGrp="1"/>
          </p:cNvSpPr>
          <p:nvPr>
            <p:ph idx="1"/>
          </p:nvPr>
        </p:nvSpPr>
        <p:spPr/>
        <p:txBody>
          <a:bodyPr/>
          <a:lstStyle/>
          <a:p>
            <a:r>
              <a:rPr lang="en-US" dirty="0"/>
              <a:t>A covariant derivative of a contravariant vector A</a:t>
            </a:r>
            <a:r>
              <a:rPr lang="en-US" baseline="30000" dirty="0">
                <a:latin typeface="Symbol" panose="05050102010706020507" pitchFamily="18" charset="2"/>
              </a:rPr>
              <a:t>m</a:t>
            </a:r>
            <a:r>
              <a:rPr lang="en-US" dirty="0"/>
              <a:t>  is </a:t>
            </a:r>
          </a:p>
          <a:p>
            <a:pPr lvl="1"/>
            <a:r>
              <a:rPr lang="en-US" sz="3600" dirty="0" err="1"/>
              <a:t>A</a:t>
            </a:r>
            <a:r>
              <a:rPr lang="en-US" sz="3600" baseline="30000" dirty="0" err="1">
                <a:latin typeface="Symbol" panose="05050102010706020507" pitchFamily="18" charset="2"/>
              </a:rPr>
              <a:t>m</a:t>
            </a:r>
            <a:r>
              <a:rPr lang="en-US" sz="3600" baseline="-25000" dirty="0" err="1">
                <a:latin typeface="Symbol" panose="05050102010706020507" pitchFamily="18" charset="2"/>
              </a:rPr>
              <a:t>,n</a:t>
            </a:r>
            <a:r>
              <a:rPr lang="en-US" sz="3600" baseline="-25000" dirty="0"/>
              <a:t> </a:t>
            </a:r>
            <a:r>
              <a:rPr lang="en-US" sz="3600" dirty="0"/>
              <a:t> = </a:t>
            </a:r>
            <a:r>
              <a:rPr lang="en-US" sz="3600" dirty="0">
                <a:sym typeface="Symbol" panose="05050102010706020507" pitchFamily="18" charset="2"/>
              </a:rPr>
              <a:t></a:t>
            </a:r>
            <a:r>
              <a:rPr lang="en-US" sz="3600" dirty="0"/>
              <a:t> A</a:t>
            </a:r>
            <a:r>
              <a:rPr lang="en-US" sz="3600" baseline="30000" dirty="0">
                <a:latin typeface="Symbol" panose="05050102010706020507" pitchFamily="18" charset="2"/>
              </a:rPr>
              <a:t>m</a:t>
            </a:r>
            <a:r>
              <a:rPr lang="en-US" sz="3600" dirty="0">
                <a:latin typeface="Symbol" panose="05050102010706020507" pitchFamily="18" charset="2"/>
              </a:rPr>
              <a:t> </a:t>
            </a:r>
            <a:r>
              <a:rPr lang="en-US" sz="3600" dirty="0"/>
              <a:t>/</a:t>
            </a:r>
            <a:r>
              <a:rPr lang="en-US" sz="3600" dirty="0">
                <a:sym typeface="Symbol" panose="05050102010706020507" pitchFamily="18" charset="2"/>
              </a:rPr>
              <a:t></a:t>
            </a:r>
            <a:r>
              <a:rPr lang="en-US" sz="3600" dirty="0" err="1"/>
              <a:t>y</a:t>
            </a:r>
            <a:r>
              <a:rPr lang="en-US" sz="3600" baseline="30000" dirty="0" err="1">
                <a:latin typeface="Symbol" panose="05050102010706020507" pitchFamily="18" charset="2"/>
              </a:rPr>
              <a:t>n</a:t>
            </a:r>
            <a:r>
              <a:rPr lang="en-US" sz="3600" baseline="-25000" dirty="0"/>
              <a:t> </a:t>
            </a:r>
            <a:r>
              <a:rPr lang="en-US" sz="3600" dirty="0"/>
              <a:t>+ A</a:t>
            </a:r>
            <a:r>
              <a:rPr lang="en-US" sz="3600" baseline="30000" dirty="0">
                <a:latin typeface="Symbol" panose="05050102010706020507" pitchFamily="18" charset="2"/>
              </a:rPr>
              <a:t>s</a:t>
            </a:r>
            <a:r>
              <a:rPr lang="en-US" sz="3600" dirty="0"/>
              <a:t> </a:t>
            </a:r>
            <a:r>
              <a:rPr lang="en-US" sz="3600" dirty="0" err="1">
                <a:latin typeface="Symbol" panose="05050102010706020507" pitchFamily="18" charset="2"/>
              </a:rPr>
              <a:t>G</a:t>
            </a:r>
            <a:r>
              <a:rPr lang="en-US" sz="3600" baseline="30000" dirty="0" err="1">
                <a:latin typeface="Symbol" panose="05050102010706020507" pitchFamily="18" charset="2"/>
              </a:rPr>
              <a:t>m</a:t>
            </a:r>
            <a:r>
              <a:rPr lang="en-US" sz="3600" baseline="-25000" dirty="0" err="1">
                <a:latin typeface="Symbol" panose="05050102010706020507" pitchFamily="18" charset="2"/>
              </a:rPr>
              <a:t>sn</a:t>
            </a:r>
            <a:r>
              <a:rPr lang="en-US" sz="3600" baseline="-25000" dirty="0">
                <a:latin typeface="Symbol" panose="05050102010706020507" pitchFamily="18" charset="2"/>
              </a:rPr>
              <a:t> </a:t>
            </a:r>
            <a:r>
              <a:rPr lang="en-US" sz="3600" dirty="0">
                <a:latin typeface="Symbol" panose="05050102010706020507" pitchFamily="18" charset="2"/>
              </a:rPr>
              <a:t> </a:t>
            </a:r>
          </a:p>
          <a:p>
            <a:pPr lvl="1"/>
            <a:endParaRPr lang="en-US" sz="3600" dirty="0">
              <a:latin typeface="Symbol" panose="05050102010706020507" pitchFamily="18" charset="2"/>
            </a:endParaRPr>
          </a:p>
          <a:p>
            <a:r>
              <a:rPr lang="en-US" dirty="0"/>
              <a:t>and the covariant derivative of a covariant vector A</a:t>
            </a:r>
            <a:r>
              <a:rPr lang="en-US" baseline="-25000" dirty="0">
                <a:latin typeface="Symbol" panose="05050102010706020507" pitchFamily="18" charset="2"/>
              </a:rPr>
              <a:t>m</a:t>
            </a:r>
            <a:r>
              <a:rPr lang="en-US" dirty="0"/>
              <a:t> is given by </a:t>
            </a:r>
          </a:p>
          <a:p>
            <a:pPr lvl="1"/>
            <a:r>
              <a:rPr lang="en-US" sz="3600" dirty="0" err="1"/>
              <a:t>A</a:t>
            </a:r>
            <a:r>
              <a:rPr lang="en-US" sz="3600" baseline="-25000" dirty="0" err="1">
                <a:latin typeface="Symbol" panose="05050102010706020507" pitchFamily="18" charset="2"/>
              </a:rPr>
              <a:t>m,n</a:t>
            </a:r>
            <a:r>
              <a:rPr lang="en-US" sz="3600" baseline="-25000" dirty="0"/>
              <a:t> </a:t>
            </a:r>
            <a:r>
              <a:rPr lang="en-US" sz="3600" dirty="0"/>
              <a:t> = </a:t>
            </a:r>
            <a:r>
              <a:rPr lang="en-US" sz="3600" dirty="0">
                <a:sym typeface="Symbol" panose="05050102010706020507" pitchFamily="18" charset="2"/>
              </a:rPr>
              <a:t></a:t>
            </a:r>
            <a:r>
              <a:rPr lang="en-US" sz="3600" dirty="0"/>
              <a:t> A</a:t>
            </a:r>
            <a:r>
              <a:rPr lang="en-US" sz="3600" baseline="-25000" dirty="0">
                <a:latin typeface="Symbol" panose="05050102010706020507" pitchFamily="18" charset="2"/>
              </a:rPr>
              <a:t>m</a:t>
            </a:r>
            <a:r>
              <a:rPr lang="en-US" sz="3600" dirty="0"/>
              <a:t> /</a:t>
            </a:r>
            <a:r>
              <a:rPr lang="en-US" sz="3600" dirty="0">
                <a:sym typeface="Symbol" panose="05050102010706020507" pitchFamily="18" charset="2"/>
              </a:rPr>
              <a:t></a:t>
            </a:r>
            <a:r>
              <a:rPr lang="en-US" sz="3600" dirty="0" err="1"/>
              <a:t>y</a:t>
            </a:r>
            <a:r>
              <a:rPr lang="en-US" sz="3600" baseline="30000" dirty="0" err="1">
                <a:latin typeface="Symbol" panose="05050102010706020507" pitchFamily="18" charset="2"/>
              </a:rPr>
              <a:t>n</a:t>
            </a:r>
            <a:r>
              <a:rPr lang="en-US" sz="3600" baseline="-25000" dirty="0">
                <a:latin typeface="Symbol" panose="05050102010706020507" pitchFamily="18" charset="2"/>
              </a:rPr>
              <a:t> </a:t>
            </a:r>
            <a:r>
              <a:rPr lang="en-US" sz="3600" dirty="0"/>
              <a:t>- A</a:t>
            </a:r>
            <a:r>
              <a:rPr lang="en-US" sz="3600" baseline="-25000" dirty="0">
                <a:latin typeface="Symbol" panose="05050102010706020507" pitchFamily="18" charset="2"/>
              </a:rPr>
              <a:t>s</a:t>
            </a:r>
            <a:r>
              <a:rPr lang="en-US" sz="3600" dirty="0"/>
              <a:t> </a:t>
            </a:r>
            <a:r>
              <a:rPr lang="en-US" sz="3600" dirty="0" err="1">
                <a:latin typeface="Symbol" panose="05050102010706020507" pitchFamily="18" charset="2"/>
              </a:rPr>
              <a:t>G</a:t>
            </a:r>
            <a:r>
              <a:rPr lang="en-US" sz="3600" baseline="30000" dirty="0" err="1">
                <a:latin typeface="Symbol" panose="05050102010706020507" pitchFamily="18" charset="2"/>
              </a:rPr>
              <a:t>s</a:t>
            </a:r>
            <a:r>
              <a:rPr lang="en-US" sz="3600" baseline="-25000" dirty="0" err="1">
                <a:latin typeface="Symbol" panose="05050102010706020507" pitchFamily="18" charset="2"/>
              </a:rPr>
              <a:t>mn</a:t>
            </a:r>
            <a:r>
              <a:rPr lang="en-US" sz="3600" baseline="-25000" dirty="0"/>
              <a:t> </a:t>
            </a:r>
            <a:r>
              <a:rPr lang="en-US" sz="3600" dirty="0"/>
              <a:t>  </a:t>
            </a:r>
            <a:r>
              <a:rPr lang="en-US" dirty="0"/>
              <a:t>	</a:t>
            </a:r>
          </a:p>
          <a:p>
            <a:pPr marL="457200" lvl="1" indent="0">
              <a:buNone/>
            </a:pPr>
            <a:r>
              <a:rPr lang="en-US" dirty="0"/>
              <a:t>	</a:t>
            </a:r>
          </a:p>
          <a:p>
            <a:r>
              <a:rPr lang="en-US" dirty="0"/>
              <a:t>where both </a:t>
            </a:r>
            <a:r>
              <a:rPr lang="en-US" dirty="0" err="1"/>
              <a:t>A</a:t>
            </a:r>
            <a:r>
              <a:rPr lang="en-US" baseline="30000" dirty="0" err="1">
                <a:latin typeface="Symbol" panose="05050102010706020507" pitchFamily="18" charset="2"/>
              </a:rPr>
              <a:t>m</a:t>
            </a:r>
            <a:r>
              <a:rPr lang="en-US" baseline="-25000" dirty="0" err="1">
                <a:latin typeface="Symbol" panose="05050102010706020507" pitchFamily="18" charset="2"/>
              </a:rPr>
              <a:t>,n</a:t>
            </a:r>
            <a:r>
              <a:rPr lang="en-US" baseline="-25000" dirty="0"/>
              <a:t> </a:t>
            </a:r>
            <a:r>
              <a:rPr lang="en-US" dirty="0"/>
              <a:t> and </a:t>
            </a:r>
            <a:r>
              <a:rPr lang="en-US" dirty="0" err="1"/>
              <a:t>A</a:t>
            </a:r>
            <a:r>
              <a:rPr lang="en-US" baseline="-25000" dirty="0" err="1">
                <a:latin typeface="Symbol" panose="05050102010706020507" pitchFamily="18" charset="2"/>
              </a:rPr>
              <a:t>m,n</a:t>
            </a:r>
            <a:r>
              <a:rPr lang="en-US" baseline="-25000" dirty="0"/>
              <a:t> </a:t>
            </a:r>
            <a:r>
              <a:rPr lang="en-US" dirty="0"/>
              <a:t> transform as tensors with respect to the metric g</a:t>
            </a:r>
            <a:r>
              <a:rPr lang="en-US" baseline="30000" dirty="0"/>
              <a:t>ab</a:t>
            </a:r>
            <a:r>
              <a:rPr lang="en-US" dirty="0"/>
              <a:t> (y) </a:t>
            </a:r>
            <a:r>
              <a:rPr lang="en-US" baseline="30000" dirty="0"/>
              <a:t> </a:t>
            </a:r>
            <a:r>
              <a:rPr lang="en-US" baseline="-25000" dirty="0"/>
              <a:t>. </a:t>
            </a:r>
            <a:r>
              <a:rPr lang="en-US" dirty="0"/>
              <a:t>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0AD1BC80-2DFE-1ADB-F8B8-981D87461010}"/>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A0E6571F-4041-6963-4F1B-0C5C6B79EEBB}"/>
              </a:ext>
            </a:extLst>
          </p:cNvPr>
          <p:cNvSpPr>
            <a:spLocks noGrp="1"/>
          </p:cNvSpPr>
          <p:nvPr>
            <p:ph type="sldNum" sz="quarter" idx="12"/>
          </p:nvPr>
        </p:nvSpPr>
        <p:spPr/>
        <p:txBody>
          <a:bodyPr/>
          <a:lstStyle/>
          <a:p>
            <a:fld id="{79C9054C-E1B5-4C07-BAE6-A150A841A84F}" type="slidenum">
              <a:rPr lang="en-US" smtClean="0"/>
              <a:t>27</a:t>
            </a:fld>
            <a:endParaRPr lang="en-US"/>
          </a:p>
        </p:txBody>
      </p:sp>
    </p:spTree>
    <p:extLst>
      <p:ext uri="{BB962C8B-B14F-4D97-AF65-F5344CB8AC3E}">
        <p14:creationId xmlns:p14="http://schemas.microsoft.com/office/powerpoint/2010/main" val="196771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Antisymmetric Tensors:</a:t>
            </a:r>
          </a:p>
        </p:txBody>
      </p:sp>
      <p:sp>
        <p:nvSpPr>
          <p:cNvPr id="3" name="Content Placeholder 2"/>
          <p:cNvSpPr>
            <a:spLocks noGrp="1"/>
          </p:cNvSpPr>
          <p:nvPr>
            <p:ph idx="1"/>
          </p:nvPr>
        </p:nvSpPr>
        <p:spPr/>
        <p:txBody>
          <a:bodyPr>
            <a:normAutofit fontScale="92500"/>
          </a:bodyPr>
          <a:lstStyle/>
          <a:p>
            <a:r>
              <a:rPr lang="en-US" dirty="0"/>
              <a:t>Rotation and Lorentz transformations in each plane are given by the generator:</a:t>
            </a:r>
          </a:p>
          <a:p>
            <a:pPr lvl="1"/>
            <a:r>
              <a:rPr lang="en-US" sz="3600" dirty="0"/>
              <a:t> </a:t>
            </a:r>
            <a:r>
              <a:rPr lang="en-US" sz="3600" dirty="0" err="1"/>
              <a:t>L</a:t>
            </a:r>
            <a:r>
              <a:rPr lang="en-US" sz="3600" baseline="30000" dirty="0" err="1">
                <a:latin typeface="Symbol" panose="05050102010706020507" pitchFamily="18" charset="2"/>
              </a:rPr>
              <a:t>mn</a:t>
            </a:r>
            <a:r>
              <a:rPr lang="en-US" sz="3600" dirty="0"/>
              <a:t> = </a:t>
            </a:r>
            <a:r>
              <a:rPr lang="en-US" sz="3600" dirty="0" err="1"/>
              <a:t>X</a:t>
            </a:r>
            <a:r>
              <a:rPr lang="en-US" sz="3600" baseline="30000" dirty="0" err="1">
                <a:latin typeface="Symbol" panose="05050102010706020507" pitchFamily="18" charset="2"/>
              </a:rPr>
              <a:t>m</a:t>
            </a:r>
            <a:r>
              <a:rPr lang="en-US" sz="3600" dirty="0"/>
              <a:t> </a:t>
            </a:r>
            <a:r>
              <a:rPr lang="en-US" sz="3600" dirty="0" err="1"/>
              <a:t>D</a:t>
            </a:r>
            <a:r>
              <a:rPr lang="en-US" sz="3600" baseline="30000" dirty="0" err="1">
                <a:latin typeface="Symbol" panose="05050102010706020507" pitchFamily="18" charset="2"/>
              </a:rPr>
              <a:t>n</a:t>
            </a:r>
            <a:r>
              <a:rPr lang="en-US" sz="3600" dirty="0"/>
              <a:t> - </a:t>
            </a:r>
            <a:r>
              <a:rPr lang="en-US" sz="3600" dirty="0" err="1"/>
              <a:t>X</a:t>
            </a:r>
            <a:r>
              <a:rPr lang="en-US" sz="3600" baseline="30000" dirty="0" err="1">
                <a:latin typeface="Symbol" panose="05050102010706020507" pitchFamily="18" charset="2"/>
              </a:rPr>
              <a:t>n</a:t>
            </a:r>
            <a:r>
              <a:rPr lang="en-US" sz="3600" dirty="0"/>
              <a:t> </a:t>
            </a:r>
            <a:r>
              <a:rPr lang="en-US" sz="3600" dirty="0" err="1"/>
              <a:t>D</a:t>
            </a:r>
            <a:r>
              <a:rPr lang="en-US" sz="3600" baseline="30000" dirty="0" err="1">
                <a:latin typeface="Symbol" panose="05050102010706020507" pitchFamily="18" charset="2"/>
              </a:rPr>
              <a:t>n</a:t>
            </a:r>
            <a:endParaRPr lang="en-US" sz="3600" baseline="30000" dirty="0">
              <a:latin typeface="Symbol" panose="05050102010706020507" pitchFamily="18" charset="2"/>
            </a:endParaRPr>
          </a:p>
          <a:p>
            <a:endParaRPr lang="en-US" sz="4000" baseline="30000" dirty="0"/>
          </a:p>
          <a:p>
            <a:r>
              <a:rPr lang="en-US" sz="4000" baseline="30000" dirty="0"/>
              <a:t>And another critical tensor is:</a:t>
            </a:r>
            <a:r>
              <a:rPr lang="en-US" sz="4000" dirty="0"/>
              <a:t> </a:t>
            </a:r>
          </a:p>
          <a:p>
            <a:pPr lvl="1"/>
            <a:r>
              <a:rPr lang="en-US" sz="3600" dirty="0"/>
              <a:t> </a:t>
            </a:r>
            <a:r>
              <a:rPr lang="en-US" sz="3600" dirty="0" err="1"/>
              <a:t>F</a:t>
            </a:r>
            <a:r>
              <a:rPr lang="en-US" sz="3600" baseline="30000" dirty="0" err="1">
                <a:latin typeface="Symbol" panose="05050102010706020507" pitchFamily="18" charset="2"/>
              </a:rPr>
              <a:t>mn</a:t>
            </a:r>
            <a:r>
              <a:rPr lang="en-US" sz="3600" dirty="0"/>
              <a:t>  = [</a:t>
            </a:r>
            <a:r>
              <a:rPr lang="en-US" sz="3600" dirty="0" err="1"/>
              <a:t>D</a:t>
            </a:r>
            <a:r>
              <a:rPr lang="en-US" sz="3600" baseline="30000" dirty="0" err="1">
                <a:latin typeface="Symbol" panose="05050102010706020507" pitchFamily="18" charset="2"/>
              </a:rPr>
              <a:t>m</a:t>
            </a:r>
            <a:r>
              <a:rPr lang="en-US" sz="3600" dirty="0">
                <a:latin typeface="Symbol" panose="05050102010706020507" pitchFamily="18" charset="2"/>
              </a:rPr>
              <a:t> </a:t>
            </a:r>
            <a:r>
              <a:rPr lang="en-US" sz="3600" dirty="0"/>
              <a:t>, </a:t>
            </a:r>
            <a:r>
              <a:rPr lang="en-US" sz="3600" dirty="0" err="1"/>
              <a:t>D</a:t>
            </a:r>
            <a:r>
              <a:rPr lang="en-US" sz="3600" baseline="30000" dirty="0" err="1">
                <a:latin typeface="Symbol" panose="05050102010706020507" pitchFamily="18" charset="2"/>
              </a:rPr>
              <a:t>n</a:t>
            </a:r>
            <a:r>
              <a:rPr lang="en-US" sz="3600" dirty="0"/>
              <a:t> ]</a:t>
            </a:r>
          </a:p>
          <a:p>
            <a:pPr lvl="1"/>
            <a:endParaRPr lang="en-US" sz="3600" dirty="0"/>
          </a:p>
          <a:p>
            <a:r>
              <a:rPr lang="en-US" sz="4000" baseline="30000" dirty="0"/>
              <a:t>Since length and angle depend only upon the symmetric part of g, it follows that the geometry is dependent only upon the symmetric part of g.</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113118E5-882B-8E46-9FE2-A6967CDCBAC3}"/>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05F1DDDE-E8F3-FBFB-8A10-785C4C341016}"/>
              </a:ext>
            </a:extLst>
          </p:cNvPr>
          <p:cNvSpPr>
            <a:spLocks noGrp="1"/>
          </p:cNvSpPr>
          <p:nvPr>
            <p:ph type="sldNum" sz="quarter" idx="12"/>
          </p:nvPr>
        </p:nvSpPr>
        <p:spPr/>
        <p:txBody>
          <a:bodyPr/>
          <a:lstStyle/>
          <a:p>
            <a:fld id="{79C9054C-E1B5-4C07-BAE6-A150A841A84F}" type="slidenum">
              <a:rPr lang="en-US" smtClean="0"/>
              <a:t>28</a:t>
            </a:fld>
            <a:endParaRPr lang="en-US"/>
          </a:p>
        </p:txBody>
      </p:sp>
    </p:spTree>
    <p:extLst>
      <p:ext uri="{BB962C8B-B14F-4D97-AF65-F5344CB8AC3E}">
        <p14:creationId xmlns:p14="http://schemas.microsoft.com/office/powerpoint/2010/main" val="251592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4FD5C-DE5A-66C5-D306-70C73CAB0C4C}"/>
              </a:ext>
            </a:extLst>
          </p:cNvPr>
          <p:cNvSpPr>
            <a:spLocks noGrp="1"/>
          </p:cNvSpPr>
          <p:nvPr>
            <p:ph type="title"/>
          </p:nvPr>
        </p:nvSpPr>
        <p:spPr/>
        <p:txBody>
          <a:bodyPr>
            <a:normAutofit/>
          </a:bodyPr>
          <a:lstStyle/>
          <a:p>
            <a:r>
              <a:rPr lang="en-US" sz="4800" b="1" dirty="0"/>
              <a:t>Application to General Relativity:</a:t>
            </a:r>
            <a:endParaRPr lang="en-US" sz="4800" dirty="0"/>
          </a:p>
        </p:txBody>
      </p:sp>
      <p:sp>
        <p:nvSpPr>
          <p:cNvPr id="3" name="Content Placeholder 2">
            <a:extLst>
              <a:ext uri="{FF2B5EF4-FFF2-40B4-BE49-F238E27FC236}">
                <a16:creationId xmlns:a16="http://schemas.microsoft.com/office/drawing/2014/main" id="{E5232A2F-5344-12FA-AC6D-E5D9C49D6DB5}"/>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A421E26A-5CAB-E970-5798-991AFBA13092}"/>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8A434CB9-553A-A8C5-A6EE-B93E76E66C1B}"/>
              </a:ext>
            </a:extLst>
          </p:cNvPr>
          <p:cNvSpPr>
            <a:spLocks noGrp="1"/>
          </p:cNvSpPr>
          <p:nvPr>
            <p:ph type="sldNum" sz="quarter" idx="12"/>
          </p:nvPr>
        </p:nvSpPr>
        <p:spPr/>
        <p:txBody>
          <a:bodyPr/>
          <a:lstStyle/>
          <a:p>
            <a:fld id="{79C9054C-E1B5-4C07-BAE6-A150A841A84F}" type="slidenum">
              <a:rPr lang="en-US" smtClean="0"/>
              <a:t>29</a:t>
            </a:fld>
            <a:endParaRPr lang="en-US"/>
          </a:p>
        </p:txBody>
      </p:sp>
    </p:spTree>
    <p:extLst>
      <p:ext uri="{BB962C8B-B14F-4D97-AF65-F5344CB8AC3E}">
        <p14:creationId xmlns:p14="http://schemas.microsoft.com/office/powerpoint/2010/main" val="301991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C759-0B90-324E-CAC1-DBB1049ABED7}"/>
              </a:ext>
            </a:extLst>
          </p:cNvPr>
          <p:cNvSpPr>
            <a:spLocks noGrp="1"/>
          </p:cNvSpPr>
          <p:nvPr>
            <p:ph type="title"/>
          </p:nvPr>
        </p:nvSpPr>
        <p:spPr>
          <a:xfrm>
            <a:off x="838200" y="365126"/>
            <a:ext cx="10515600" cy="560292"/>
          </a:xfrm>
        </p:spPr>
        <p:txBody>
          <a:bodyPr>
            <a:normAutofit fontScale="90000"/>
          </a:bodyPr>
          <a:lstStyle/>
          <a:p>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4C151CF-45BE-C38C-E673-F1A30E4DBCBE}"/>
              </a:ext>
            </a:extLst>
          </p:cNvPr>
          <p:cNvSpPr>
            <a:spLocks noGrp="1"/>
          </p:cNvSpPr>
          <p:nvPr>
            <p:ph idx="1"/>
          </p:nvPr>
        </p:nvSpPr>
        <p:spPr>
          <a:xfrm>
            <a:off x="838200" y="1292087"/>
            <a:ext cx="10515600" cy="4884876"/>
          </a:xfrm>
        </p:spPr>
        <p:txBody>
          <a:bodyPr>
            <a:normAutofit fontScale="92500" lnSpcReduction="20000"/>
          </a:bodyPr>
          <a:lstStyle/>
          <a:p>
            <a:pPr marL="0" marR="0">
              <a:lnSpc>
                <a:spcPct val="100000"/>
              </a:lnSpc>
              <a:spcBef>
                <a:spcPts val="0"/>
              </a:spcBef>
              <a:spcAft>
                <a:spcPts val="800"/>
              </a:spcAft>
            </a:pPr>
            <a:r>
              <a:rPr lang="en-US"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1905 Einstein’s theory of special relativity – </a:t>
            </a:r>
          </a:p>
          <a:p>
            <a:pPr marL="914400" lvl="2">
              <a:lnSpc>
                <a:spcPct val="100000"/>
              </a:lnSpc>
              <a:spcBef>
                <a:spcPts val="0"/>
              </a:spcBef>
              <a:spcAft>
                <a:spcPts val="800"/>
              </a:spcAft>
            </a:pPr>
            <a:r>
              <a:rPr lang="en-US"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the Lorentz Lie group of space-time transformation</a:t>
            </a:r>
          </a:p>
          <a:p>
            <a:pPr marL="914400" lvl="2">
              <a:lnSpc>
                <a:spcPct val="100000"/>
              </a:lnSpc>
              <a:spcBef>
                <a:spcPts val="0"/>
              </a:spcBef>
              <a:spcAft>
                <a:spcPts val="800"/>
              </a:spcAft>
            </a:pPr>
            <a:r>
              <a:rPr lang="en-US"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Lorentz contraction implies that space-time is Riemannian (not Euclidian) </a:t>
            </a:r>
          </a:p>
          <a:p>
            <a:pPr>
              <a:lnSpc>
                <a:spcPct val="100000"/>
              </a:lnSpc>
            </a:pPr>
            <a:r>
              <a:rPr lang="en-US" b="1" dirty="0">
                <a:solidFill>
                  <a:srgbClr val="111111"/>
                </a:solidFill>
                <a:latin typeface="Times New Roman" panose="02020603050405020304" pitchFamily="18" charset="0"/>
                <a:cs typeface="Times New Roman" panose="02020603050405020304" pitchFamily="18" charset="0"/>
              </a:rPr>
              <a:t>1906 Henri Poincare:		Poincare Lie Algebra &amp; Group</a:t>
            </a:r>
          </a:p>
          <a:p>
            <a:pPr lvl="1">
              <a:lnSpc>
                <a:spcPct val="100000"/>
              </a:lnSpc>
            </a:pPr>
            <a:r>
              <a:rPr lang="en-US" sz="2200" b="1" dirty="0">
                <a:solidFill>
                  <a:srgbClr val="111111"/>
                </a:solidFill>
                <a:latin typeface="Times New Roman" panose="02020603050405020304" pitchFamily="18" charset="0"/>
                <a:cs typeface="Times New Roman" panose="02020603050405020304" pitchFamily="18" charset="0"/>
              </a:rPr>
              <a:t>1908 </a:t>
            </a:r>
            <a:r>
              <a:rPr lang="en-US" sz="2200" b="1" i="0" dirty="0">
                <a:solidFill>
                  <a:srgbClr val="111111"/>
                </a:solidFill>
                <a:effectLst/>
                <a:latin typeface="Times New Roman" panose="02020603050405020304" pitchFamily="18" charset="0"/>
                <a:cs typeface="Times New Roman" panose="02020603050405020304" pitchFamily="18" charset="0"/>
              </a:rPr>
              <a:t>Hermann Minkowski	Minkowski metric +1, -1, -1, -1</a:t>
            </a:r>
          </a:p>
          <a:p>
            <a:pPr>
              <a:lnSpc>
                <a:spcPct val="100000"/>
              </a:lnSpc>
            </a:pPr>
            <a:r>
              <a:rPr lang="en-US" b="1" dirty="0">
                <a:solidFill>
                  <a:srgbClr val="111111"/>
                </a:solidFill>
                <a:latin typeface="Times New Roman" panose="02020603050405020304" pitchFamily="18" charset="0"/>
                <a:cs typeface="Times New Roman" panose="02020603050405020304" pitchFamily="18" charset="0"/>
              </a:rPr>
              <a:t>1915 Albert Einstein:		Theory of General Relativity</a:t>
            </a:r>
          </a:p>
          <a:p>
            <a:pPr>
              <a:lnSpc>
                <a:spcPct val="100000"/>
              </a:lnSpc>
            </a:pPr>
            <a:r>
              <a:rPr lang="en-US" b="1" dirty="0">
                <a:solidFill>
                  <a:srgbClr val="111111"/>
                </a:solidFill>
                <a:latin typeface="Times New Roman" panose="02020603050405020304" pitchFamily="18" charset="0"/>
                <a:cs typeface="Times New Roman" panose="02020603050405020304" pitchFamily="18" charset="0"/>
              </a:rPr>
              <a:t>1926 Erwin </a:t>
            </a:r>
            <a:r>
              <a:rPr lang="en-US" b="1" i="0" dirty="0">
                <a:solidFill>
                  <a:srgbClr val="111111"/>
                </a:solidFill>
                <a:effectLst/>
                <a:latin typeface="Times New Roman" panose="02020603050405020304" pitchFamily="18" charset="0"/>
                <a:cs typeface="Times New Roman" panose="02020603050405020304" pitchFamily="18" charset="0"/>
              </a:rPr>
              <a:t>Schrödinger</a:t>
            </a:r>
            <a:r>
              <a:rPr lang="en-US" b="1" dirty="0">
                <a:solidFill>
                  <a:srgbClr val="111111"/>
                </a:solidFill>
                <a:latin typeface="Times New Roman" panose="02020603050405020304" pitchFamily="18" charset="0"/>
                <a:cs typeface="Times New Roman" panose="02020603050405020304" pitchFamily="18" charset="0"/>
              </a:rPr>
              <a:t>: </a:t>
            </a:r>
            <a:r>
              <a:rPr lang="en-US" b="1" i="0" dirty="0">
                <a:solidFill>
                  <a:srgbClr val="111111"/>
                </a:solidFill>
                <a:effectLst/>
                <a:latin typeface="Times New Roman" panose="02020603050405020304" pitchFamily="18" charset="0"/>
                <a:cs typeface="Times New Roman" panose="02020603050405020304" pitchFamily="18" charset="0"/>
              </a:rPr>
              <a:t>	</a:t>
            </a:r>
            <a:r>
              <a:rPr lang="en-US" b="1" dirty="0">
                <a:solidFill>
                  <a:srgbClr val="111111"/>
                </a:solidFill>
                <a:effectLst/>
                <a:latin typeface="Times New Roman" panose="02020603050405020304" pitchFamily="18" charset="0"/>
                <a:cs typeface="Times New Roman" panose="02020603050405020304" pitchFamily="18" charset="0"/>
              </a:rPr>
              <a:t>Schrödinger equation</a:t>
            </a:r>
          </a:p>
          <a:p>
            <a:pPr>
              <a:lnSpc>
                <a:spcPct val="100000"/>
              </a:lnSpc>
            </a:pPr>
            <a:r>
              <a:rPr lang="en-US" b="1" dirty="0">
                <a:solidFill>
                  <a:srgbClr val="111111"/>
                </a:solidFill>
                <a:latin typeface="Times New Roman" panose="02020603050405020304" pitchFamily="18" charset="0"/>
                <a:cs typeface="Times New Roman" panose="02020603050405020304" pitchFamily="18" charset="0"/>
              </a:rPr>
              <a:t>1925 </a:t>
            </a:r>
            <a:r>
              <a:rPr lang="en-US" b="1" dirty="0">
                <a:solidFill>
                  <a:srgbClr val="111111"/>
                </a:solidFill>
                <a:effectLst/>
                <a:latin typeface="Times New Roman" panose="02020603050405020304" pitchFamily="18" charset="0"/>
                <a:cs typeface="Times New Roman" panose="02020603050405020304" pitchFamily="18" charset="0"/>
              </a:rPr>
              <a:t>W</a:t>
            </a:r>
            <a:r>
              <a:rPr lang="en-US" b="1" i="0" dirty="0">
                <a:solidFill>
                  <a:srgbClr val="111111"/>
                </a:solidFill>
                <a:effectLst/>
                <a:latin typeface="Times New Roman" panose="02020603050405020304" pitchFamily="18" charset="0"/>
                <a:cs typeface="Times New Roman" panose="02020603050405020304" pitchFamily="18" charset="0"/>
              </a:rPr>
              <a:t>erner Heisenberg: 	Heisenber</a:t>
            </a:r>
            <a:r>
              <a:rPr lang="en-US" b="1" dirty="0">
                <a:solidFill>
                  <a:srgbClr val="111111"/>
                </a:solidFill>
                <a:latin typeface="Times New Roman" panose="02020603050405020304" pitchFamily="18" charset="0"/>
                <a:cs typeface="Times New Roman" panose="02020603050405020304" pitchFamily="18" charset="0"/>
              </a:rPr>
              <a:t>g’s Equation &amp; Lie algebra</a:t>
            </a:r>
          </a:p>
          <a:p>
            <a:pPr>
              <a:lnSpc>
                <a:spcPct val="100000"/>
              </a:lnSpc>
            </a:pPr>
            <a:r>
              <a:rPr lang="en-US" b="1" dirty="0">
                <a:solidFill>
                  <a:srgbClr val="111111"/>
                </a:solidFill>
                <a:latin typeface="Times New Roman" panose="02020603050405020304" pitchFamily="18" charset="0"/>
                <a:cs typeface="Times New Roman" panose="02020603050405020304" pitchFamily="18" charset="0"/>
              </a:rPr>
              <a:t>1930 Paul Dirac:			Dirac Formulation and Notation:  QT</a:t>
            </a:r>
          </a:p>
          <a:p>
            <a:pPr lvl="1">
              <a:lnSpc>
                <a:spcPct val="100000"/>
              </a:lnSpc>
            </a:pPr>
            <a:r>
              <a:rPr lang="en-US" b="1" dirty="0">
                <a:solidFill>
                  <a:srgbClr val="111111"/>
                </a:solidFill>
                <a:latin typeface="Times New Roman" panose="02020603050405020304" pitchFamily="18" charset="0"/>
                <a:cs typeface="Times New Roman" panose="02020603050405020304" pitchFamily="18" charset="0"/>
              </a:rPr>
              <a:t>Dirac showed that the </a:t>
            </a:r>
            <a:r>
              <a:rPr lang="en-US" b="1" i="0" dirty="0">
                <a:solidFill>
                  <a:srgbClr val="111111"/>
                </a:solidFill>
                <a:effectLst/>
                <a:latin typeface="Times New Roman" panose="02020603050405020304" pitchFamily="18" charset="0"/>
                <a:cs typeface="Times New Roman" panose="02020603050405020304" pitchFamily="18" charset="0"/>
              </a:rPr>
              <a:t>Schrödinger and Heisenberg formulations are equivalent</a:t>
            </a:r>
            <a:endParaRPr lang="en-US" b="1" dirty="0">
              <a:solidFill>
                <a:srgbClr val="111111"/>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b="1" dirty="0">
              <a:solidFill>
                <a:srgbClr val="111111"/>
              </a:solidFill>
              <a:latin typeface="Times New Roman" panose="02020603050405020304" pitchFamily="18" charset="0"/>
              <a:cs typeface="Times New Roman" panose="02020603050405020304" pitchFamily="18" charset="0"/>
            </a:endParaRPr>
          </a:p>
          <a:p>
            <a:pPr marL="457200" lvl="1" indent="0">
              <a:lnSpc>
                <a:spcPct val="100000"/>
              </a:lnSpc>
              <a:buNone/>
            </a:pPr>
            <a:r>
              <a:rPr lang="en-US" b="1" dirty="0">
                <a:solidFill>
                  <a:srgbClr val="111111"/>
                </a:solidFill>
                <a:latin typeface="Times New Roman" panose="02020603050405020304" pitchFamily="18" charset="0"/>
                <a:cs typeface="Times New Roman" panose="02020603050405020304" pitchFamily="18" charset="0"/>
              </a:rPr>
              <a:t>Standard Model of Particle Theory continues to evolve at the present </a:t>
            </a:r>
          </a:p>
          <a:p>
            <a:endParaRPr lang="en-US" dirty="0">
              <a:solidFill>
                <a:srgbClr val="111111"/>
              </a:solidFill>
              <a:latin typeface="Times New Roman" panose="02020603050405020304" pitchFamily="18" charset="0"/>
              <a:cs typeface="Times New Roman" panose="02020603050405020304" pitchFamily="18" charset="0"/>
            </a:endParaRPr>
          </a:p>
          <a:p>
            <a:endParaRPr lang="en-US" dirty="0">
              <a:solidFill>
                <a:srgbClr val="111111"/>
              </a:solidFill>
              <a:latin typeface="Roboto" panose="02000000000000000000" pitchFamily="2" charset="0"/>
            </a:endParaRPr>
          </a:p>
          <a:p>
            <a:endParaRPr lang="en-US" i="1"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C24884B-2FE9-8A11-3E7D-A08EA4A58057}"/>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27BC4203-D1B4-0EE3-5980-D362D039A34C}"/>
              </a:ext>
            </a:extLst>
          </p:cNvPr>
          <p:cNvSpPr>
            <a:spLocks noGrp="1"/>
          </p:cNvSpPr>
          <p:nvPr>
            <p:ph type="sldNum" sz="quarter" idx="12"/>
          </p:nvPr>
        </p:nvSpPr>
        <p:spPr/>
        <p:txBody>
          <a:bodyPr/>
          <a:lstStyle/>
          <a:p>
            <a:fld id="{79C9054C-E1B5-4C07-BAE6-A150A841A84F}" type="slidenum">
              <a:rPr lang="en-US" smtClean="0"/>
              <a:t>3</a:t>
            </a:fld>
            <a:endParaRPr lang="en-US"/>
          </a:p>
        </p:txBody>
      </p:sp>
    </p:spTree>
    <p:extLst>
      <p:ext uri="{BB962C8B-B14F-4D97-AF65-F5344CB8AC3E}">
        <p14:creationId xmlns:p14="http://schemas.microsoft.com/office/powerpoint/2010/main" val="808165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1057"/>
            <a:ext cx="10515600" cy="1325563"/>
          </a:xfrm>
        </p:spPr>
        <p:txBody>
          <a:bodyPr>
            <a:normAutofit/>
          </a:bodyPr>
          <a:lstStyle/>
          <a:p>
            <a:r>
              <a:rPr lang="en-US" dirty="0"/>
              <a:t>Interpretation of X, D, and M in Physics:</a:t>
            </a:r>
          </a:p>
        </p:txBody>
      </p:sp>
      <p:sp>
        <p:nvSpPr>
          <p:cNvPr id="3" name="Content Placeholder 2"/>
          <p:cNvSpPr>
            <a:spLocks noGrp="1"/>
          </p:cNvSpPr>
          <p:nvPr>
            <p:ph idx="1"/>
          </p:nvPr>
        </p:nvSpPr>
        <p:spPr/>
        <p:txBody>
          <a:bodyPr/>
          <a:lstStyle/>
          <a:p>
            <a:r>
              <a:rPr lang="en-US" dirty="0"/>
              <a:t>Now let  </a:t>
            </a:r>
            <a:r>
              <a:rPr lang="en-US" dirty="0" err="1"/>
              <a:t>X</a:t>
            </a:r>
            <a:r>
              <a:rPr lang="en-US" baseline="30000" dirty="0" err="1">
                <a:latin typeface="Symbol" panose="05050102010706020507" pitchFamily="18" charset="2"/>
              </a:rPr>
              <a:t>m</a:t>
            </a:r>
            <a:r>
              <a:rPr lang="en-US" dirty="0"/>
              <a:t>  represent the n space time coordinates for events:  </a:t>
            </a:r>
          </a:p>
          <a:p>
            <a:pPr lvl="1"/>
            <a:r>
              <a:rPr lang="en-US" dirty="0"/>
              <a:t>X</a:t>
            </a:r>
            <a:r>
              <a:rPr lang="en-US" baseline="30000" dirty="0"/>
              <a:t>0</a:t>
            </a:r>
            <a:r>
              <a:rPr lang="en-US" dirty="0"/>
              <a:t> = </a:t>
            </a:r>
            <a:r>
              <a:rPr lang="en-US" dirty="0" err="1"/>
              <a:t>ct</a:t>
            </a:r>
            <a:r>
              <a:rPr lang="en-US" dirty="0"/>
              <a:t> and X</a:t>
            </a:r>
            <a:r>
              <a:rPr lang="en-US" baseline="30000" dirty="0"/>
              <a:t>i</a:t>
            </a:r>
            <a:r>
              <a:rPr lang="en-US" dirty="0"/>
              <a:t> = x, y, z, … for the spatial dimensions (three or more dimensions)</a:t>
            </a:r>
          </a:p>
          <a:p>
            <a:r>
              <a:rPr lang="en-US" dirty="0"/>
              <a:t>And D</a:t>
            </a:r>
            <a:r>
              <a:rPr lang="en-US" baseline="30000" dirty="0">
                <a:latin typeface="Symbol" panose="05050102010706020507" pitchFamily="18" charset="2"/>
              </a:rPr>
              <a:t>m</a:t>
            </a:r>
            <a:r>
              <a:rPr lang="en-US" dirty="0"/>
              <a:t> are the corresponding n generalized momenta </a:t>
            </a:r>
          </a:p>
          <a:p>
            <a:pPr lvl="1"/>
            <a:r>
              <a:rPr lang="en-US" dirty="0"/>
              <a:t>D</a:t>
            </a:r>
            <a:r>
              <a:rPr lang="en-US" baseline="30000" dirty="0"/>
              <a:t>0</a:t>
            </a:r>
            <a:r>
              <a:rPr lang="en-US" dirty="0"/>
              <a:t> = E/c  + A</a:t>
            </a:r>
            <a:r>
              <a:rPr lang="en-US" baseline="30000" dirty="0"/>
              <a:t>0</a:t>
            </a:r>
            <a:r>
              <a:rPr lang="en-US" dirty="0"/>
              <a:t> and D</a:t>
            </a:r>
            <a:r>
              <a:rPr lang="en-US" baseline="30000" dirty="0"/>
              <a:t>i</a:t>
            </a:r>
            <a:r>
              <a:rPr lang="en-US" dirty="0"/>
              <a:t> = P</a:t>
            </a:r>
            <a:r>
              <a:rPr lang="en-US" baseline="30000" dirty="0"/>
              <a:t>i </a:t>
            </a:r>
            <a:r>
              <a:rPr lang="en-US" dirty="0"/>
              <a:t> + A</a:t>
            </a:r>
            <a:r>
              <a:rPr lang="en-US" baseline="30000" dirty="0"/>
              <a:t>i</a:t>
            </a:r>
            <a:r>
              <a:rPr lang="en-US" dirty="0"/>
              <a:t> (x) where A is a vector potential. </a:t>
            </a:r>
          </a:p>
          <a:p>
            <a:pPr lvl="1"/>
            <a:r>
              <a:rPr lang="en-US" dirty="0"/>
              <a:t>which generate translations in X</a:t>
            </a:r>
            <a:r>
              <a:rPr lang="en-US" baseline="30000" dirty="0">
                <a:latin typeface="Symbol" panose="05050102010706020507" pitchFamily="18" charset="2"/>
              </a:rPr>
              <a:t>u</a:t>
            </a:r>
          </a:p>
          <a:p>
            <a:r>
              <a:rPr lang="en-US" dirty="0"/>
              <a:t>And M</a:t>
            </a:r>
            <a:r>
              <a:rPr lang="en-US" baseline="30000" dirty="0">
                <a:latin typeface="Symbol" panose="05050102010706020507" pitchFamily="18" charset="2"/>
              </a:rPr>
              <a:t>un</a:t>
            </a:r>
            <a:r>
              <a:rPr lang="en-US" dirty="0"/>
              <a:t> is the antisymmetric angular momentum tensor that generates rotations and Lorentz transformations and for a flat (Euclidian space) leaves </a:t>
            </a:r>
          </a:p>
          <a:p>
            <a:pPr lvl="1"/>
            <a:r>
              <a:rPr lang="en-US" dirty="0" err="1"/>
              <a:t>g</a:t>
            </a:r>
            <a:r>
              <a:rPr lang="en-US" baseline="-25000" dirty="0" err="1">
                <a:latin typeface="Symbol" panose="05050102010706020507" pitchFamily="18" charset="2"/>
              </a:rPr>
              <a:t>mn</a:t>
            </a:r>
            <a:r>
              <a:rPr lang="en-US" baseline="-25000" dirty="0">
                <a:latin typeface="Symbol" panose="05050102010706020507" pitchFamily="18" charset="2"/>
              </a:rPr>
              <a:t> </a:t>
            </a:r>
            <a:r>
              <a:rPr lang="en-US" dirty="0"/>
              <a:t> </a:t>
            </a:r>
            <a:r>
              <a:rPr lang="en-US" dirty="0" err="1"/>
              <a:t>X</a:t>
            </a:r>
            <a:r>
              <a:rPr lang="en-US" baseline="30000" dirty="0" err="1">
                <a:latin typeface="Symbol" panose="05050102010706020507" pitchFamily="18" charset="2"/>
              </a:rPr>
              <a:t>m</a:t>
            </a:r>
            <a:r>
              <a:rPr lang="en-US" dirty="0" err="1"/>
              <a:t>X</a:t>
            </a:r>
            <a:r>
              <a:rPr lang="en-US" baseline="30000" dirty="0" err="1">
                <a:latin typeface="Symbol" panose="05050102010706020507" pitchFamily="18" charset="2"/>
              </a:rPr>
              <a:t>n</a:t>
            </a:r>
            <a:r>
              <a:rPr lang="en-US" dirty="0"/>
              <a:t> = invariant with </a:t>
            </a:r>
            <a:r>
              <a:rPr lang="en-US" dirty="0" err="1"/>
              <a:t>g</a:t>
            </a:r>
            <a:r>
              <a:rPr lang="en-US" baseline="-25000" dirty="0" err="1">
                <a:latin typeface="Symbol" panose="05050102010706020507" pitchFamily="18" charset="2"/>
              </a:rPr>
              <a:t>mn</a:t>
            </a:r>
            <a:r>
              <a:rPr lang="en-US" dirty="0"/>
              <a:t> = (1, -1,-1, -1 …) diagonal the only non-zero terms</a:t>
            </a:r>
          </a:p>
          <a:p>
            <a:pPr marL="457200" lvl="1" indent="0">
              <a:buNone/>
            </a:pPr>
            <a:endParaRPr lang="en-US" dirty="0"/>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FB677395-B11E-73A4-6CA4-AB3975BA9F94}"/>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97633AD9-63A2-6BBD-8F6D-5A3CCEE1F72B}"/>
              </a:ext>
            </a:extLst>
          </p:cNvPr>
          <p:cNvSpPr>
            <a:spLocks noGrp="1"/>
          </p:cNvSpPr>
          <p:nvPr>
            <p:ph type="sldNum" sz="quarter" idx="12"/>
          </p:nvPr>
        </p:nvSpPr>
        <p:spPr/>
        <p:txBody>
          <a:bodyPr/>
          <a:lstStyle/>
          <a:p>
            <a:fld id="{79C9054C-E1B5-4C07-BAE6-A150A841A84F}" type="slidenum">
              <a:rPr lang="en-US" smtClean="0"/>
              <a:t>30</a:t>
            </a:fld>
            <a:endParaRPr lang="en-US"/>
          </a:p>
        </p:txBody>
      </p:sp>
    </p:spTree>
    <p:extLst>
      <p:ext uri="{BB962C8B-B14F-4D97-AF65-F5344CB8AC3E}">
        <p14:creationId xmlns:p14="http://schemas.microsoft.com/office/powerpoint/2010/main" val="207483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Poincare and Extended Poincare Algebras: </a:t>
            </a:r>
          </a:p>
        </p:txBody>
      </p:sp>
      <p:sp>
        <p:nvSpPr>
          <p:cNvPr id="3" name="Content Placeholder 2"/>
          <p:cNvSpPr>
            <a:spLocks noGrp="1"/>
          </p:cNvSpPr>
          <p:nvPr>
            <p:ph idx="1"/>
          </p:nvPr>
        </p:nvSpPr>
        <p:spPr/>
        <p:txBody>
          <a:bodyPr/>
          <a:lstStyle/>
          <a:p>
            <a:r>
              <a:rPr lang="en-US" dirty="0"/>
              <a:t>The 4 D and 6 M operators form the 10-dimensional Poincare Lie algebra (PA) which is the symmetry algebra of all closed systems. </a:t>
            </a:r>
          </a:p>
          <a:p>
            <a:r>
              <a:rPr lang="en-US" dirty="0"/>
              <a:t>One can adjoin the 4 X operators for space-time and an I operator to form a 15-parameter extended Poincare Lie algebra (EPA) using the covariant Heisenberg Lie algebra: [D</a:t>
            </a:r>
            <a:r>
              <a:rPr lang="en-US" baseline="30000" dirty="0">
                <a:latin typeface="Symbol" panose="05050102010706020507" pitchFamily="18" charset="2"/>
              </a:rPr>
              <a:t>m</a:t>
            </a:r>
            <a:r>
              <a:rPr lang="en-US" dirty="0"/>
              <a:t>, </a:t>
            </a:r>
            <a:r>
              <a:rPr lang="en-US" dirty="0" err="1"/>
              <a:t>X</a:t>
            </a:r>
            <a:r>
              <a:rPr lang="en-US" baseline="30000" dirty="0" err="1">
                <a:latin typeface="Symbol" panose="05050102010706020507" pitchFamily="18" charset="2"/>
              </a:rPr>
              <a:t>n</a:t>
            </a:r>
            <a:r>
              <a:rPr lang="en-US" dirty="0"/>
              <a:t>] = I </a:t>
            </a:r>
            <a:r>
              <a:rPr lang="en-US" dirty="0" err="1"/>
              <a:t>g</a:t>
            </a:r>
            <a:r>
              <a:rPr lang="en-US" baseline="30000" dirty="0" err="1">
                <a:latin typeface="Symbol" panose="05050102010706020507" pitchFamily="18" charset="2"/>
              </a:rPr>
              <a:t>mu</a:t>
            </a:r>
            <a:r>
              <a:rPr lang="en-US" dirty="0"/>
              <a:t> where I is an operator that commutes with all elements and has the unique eigenvalue “</a:t>
            </a:r>
            <a:r>
              <a:rPr lang="en-US" dirty="0" err="1"/>
              <a:t>iħ</a:t>
            </a:r>
            <a:r>
              <a:rPr lang="en-US" dirty="0"/>
              <a:t>”. </a:t>
            </a:r>
          </a:p>
          <a:p>
            <a:r>
              <a:rPr lang="en-US" dirty="0"/>
              <a:t>All representations of this EPA were found and contain the PA.  </a:t>
            </a:r>
          </a:p>
          <a:p>
            <a:r>
              <a:rPr lang="en-US" dirty="0"/>
              <a:t>These PA (or EPA) representations </a:t>
            </a:r>
            <a:r>
              <a:rPr lang="en-US" u="sng" dirty="0"/>
              <a:t>give the representations of the free fundamental particles </a:t>
            </a:r>
            <a:r>
              <a:rPr lang="en-US" dirty="0"/>
              <a:t>and support the standard model.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DDAE7AFC-F60C-7D6D-F947-3CD36AC77AEB}"/>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DDD77C8F-B549-3631-8F1A-6D8B2AC7092C}"/>
              </a:ext>
            </a:extLst>
          </p:cNvPr>
          <p:cNvSpPr>
            <a:spLocks noGrp="1"/>
          </p:cNvSpPr>
          <p:nvPr>
            <p:ph type="sldNum" sz="quarter" idx="12"/>
          </p:nvPr>
        </p:nvSpPr>
        <p:spPr/>
        <p:txBody>
          <a:bodyPr/>
          <a:lstStyle/>
          <a:p>
            <a:fld id="{79C9054C-E1B5-4C07-BAE6-A150A841A84F}" type="slidenum">
              <a:rPr lang="en-US" smtClean="0"/>
              <a:t>31</a:t>
            </a:fld>
            <a:endParaRPr lang="en-US"/>
          </a:p>
        </p:txBody>
      </p:sp>
    </p:spTree>
    <p:extLst>
      <p:ext uri="{BB962C8B-B14F-4D97-AF65-F5344CB8AC3E}">
        <p14:creationId xmlns:p14="http://schemas.microsoft.com/office/powerpoint/2010/main" val="365139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Extended Poincare Lie Algebra:</a:t>
            </a:r>
          </a:p>
        </p:txBody>
      </p:sp>
      <p:sp>
        <p:nvSpPr>
          <p:cNvPr id="3" name="Content Placeholder 2"/>
          <p:cNvSpPr>
            <a:spLocks noGrp="1"/>
          </p:cNvSpPr>
          <p:nvPr>
            <p:ph idx="1"/>
          </p:nvPr>
        </p:nvSpPr>
        <p:spPr/>
        <p:txBody>
          <a:bodyPr>
            <a:normAutofit lnSpcReduction="10000"/>
          </a:bodyPr>
          <a:lstStyle/>
          <a:p>
            <a:r>
              <a:rPr lang="en-US" dirty="0"/>
              <a:t>For Minkowski space-time one has : </a:t>
            </a:r>
          </a:p>
          <a:p>
            <a:pPr lvl="1"/>
            <a:r>
              <a:rPr lang="en-US" dirty="0"/>
              <a:t>[I, </a:t>
            </a:r>
            <a:r>
              <a:rPr lang="en-US" dirty="0" err="1"/>
              <a:t>D</a:t>
            </a:r>
            <a:r>
              <a:rPr lang="en-US" baseline="30000" dirty="0" err="1">
                <a:latin typeface="Symbol" panose="05050102010706020507" pitchFamily="18" charset="2"/>
              </a:rPr>
              <a:t>m</a:t>
            </a:r>
            <a:r>
              <a:rPr lang="en-US" dirty="0"/>
              <a:t>]  =  [I, </a:t>
            </a:r>
            <a:r>
              <a:rPr lang="en-US" dirty="0" err="1"/>
              <a:t>X</a:t>
            </a:r>
            <a:r>
              <a:rPr lang="en-US" baseline="30000" dirty="0" err="1">
                <a:latin typeface="Symbol" panose="05050102010706020507" pitchFamily="18" charset="2"/>
              </a:rPr>
              <a:t>n</a:t>
            </a:r>
            <a:r>
              <a:rPr lang="en-US" dirty="0">
                <a:latin typeface="Symbol" panose="05050102010706020507" pitchFamily="18" charset="2"/>
              </a:rPr>
              <a:t> </a:t>
            </a:r>
            <a:r>
              <a:rPr lang="en-US" dirty="0"/>
              <a:t>]  =  [I, </a:t>
            </a:r>
            <a:r>
              <a:rPr lang="en-US" dirty="0" err="1"/>
              <a:t>M</a:t>
            </a:r>
            <a:r>
              <a:rPr lang="en-US" baseline="30000" dirty="0" err="1">
                <a:latin typeface="Symbol" panose="05050102010706020507" pitchFamily="18" charset="2"/>
              </a:rPr>
              <a:t>mn</a:t>
            </a:r>
            <a:r>
              <a:rPr lang="en-US" dirty="0"/>
              <a:t> ]  =  0	</a:t>
            </a:r>
          </a:p>
          <a:p>
            <a:pPr lvl="1"/>
            <a:r>
              <a:rPr lang="en-US" dirty="0"/>
              <a:t>[</a:t>
            </a:r>
            <a:r>
              <a:rPr lang="en-US" dirty="0" err="1"/>
              <a:t>D</a:t>
            </a:r>
            <a:r>
              <a:rPr lang="en-US" baseline="30000" dirty="0" err="1">
                <a:latin typeface="Symbol" panose="05050102010706020507" pitchFamily="18" charset="2"/>
              </a:rPr>
              <a:t>m</a:t>
            </a:r>
            <a:r>
              <a:rPr lang="en-US" dirty="0"/>
              <a:t>, </a:t>
            </a:r>
            <a:r>
              <a:rPr lang="en-US" dirty="0" err="1"/>
              <a:t>X</a:t>
            </a:r>
            <a:r>
              <a:rPr lang="en-US" baseline="30000" dirty="0" err="1">
                <a:latin typeface="Symbol" panose="05050102010706020507" pitchFamily="18" charset="2"/>
              </a:rPr>
              <a:t>n</a:t>
            </a:r>
            <a:r>
              <a:rPr lang="en-US" dirty="0"/>
              <a:t>] = </a:t>
            </a:r>
            <a:r>
              <a:rPr lang="en-US" dirty="0" err="1"/>
              <a:t>iħ</a:t>
            </a:r>
            <a:r>
              <a:rPr lang="en-US" dirty="0"/>
              <a:t> </a:t>
            </a:r>
            <a:r>
              <a:rPr lang="en-US" dirty="0" err="1"/>
              <a:t>g</a:t>
            </a:r>
            <a:r>
              <a:rPr lang="en-US" baseline="30000" dirty="0" err="1">
                <a:latin typeface="Symbol" panose="05050102010706020507" pitchFamily="18" charset="2"/>
              </a:rPr>
              <a:t>mu</a:t>
            </a:r>
            <a:r>
              <a:rPr lang="en-US" baseline="30000" dirty="0"/>
              <a:t>  </a:t>
            </a:r>
            <a:r>
              <a:rPr lang="en-US" dirty="0"/>
              <a:t> , [</a:t>
            </a:r>
            <a:r>
              <a:rPr lang="en-US" dirty="0" err="1"/>
              <a:t>D</a:t>
            </a:r>
            <a:r>
              <a:rPr lang="en-US" baseline="30000" dirty="0" err="1">
                <a:latin typeface="Symbol" panose="05050102010706020507" pitchFamily="18" charset="2"/>
              </a:rPr>
              <a:t>m</a:t>
            </a:r>
            <a:r>
              <a:rPr lang="en-US" dirty="0"/>
              <a:t>, </a:t>
            </a:r>
            <a:r>
              <a:rPr lang="en-US" dirty="0" err="1"/>
              <a:t>D</a:t>
            </a:r>
            <a:r>
              <a:rPr lang="en-US" baseline="30000" dirty="0" err="1">
                <a:latin typeface="Symbol" panose="05050102010706020507" pitchFamily="18" charset="2"/>
              </a:rPr>
              <a:t>n</a:t>
            </a:r>
            <a:r>
              <a:rPr lang="en-US" dirty="0"/>
              <a:t>] = 0 , [</a:t>
            </a:r>
            <a:r>
              <a:rPr lang="en-US" dirty="0" err="1"/>
              <a:t>X</a:t>
            </a:r>
            <a:r>
              <a:rPr lang="en-US" baseline="30000" dirty="0" err="1">
                <a:latin typeface="Symbol" panose="05050102010706020507" pitchFamily="18" charset="2"/>
              </a:rPr>
              <a:t>m</a:t>
            </a:r>
            <a:r>
              <a:rPr lang="en-US" dirty="0"/>
              <a:t>, </a:t>
            </a:r>
            <a:r>
              <a:rPr lang="en-US" dirty="0" err="1"/>
              <a:t>X</a:t>
            </a:r>
            <a:r>
              <a:rPr lang="en-US" baseline="30000" dirty="0" err="1">
                <a:latin typeface="Symbol" panose="05050102010706020507" pitchFamily="18" charset="2"/>
              </a:rPr>
              <a:t>n</a:t>
            </a:r>
            <a:r>
              <a:rPr lang="en-US" dirty="0"/>
              <a:t>] = 0 </a:t>
            </a:r>
          </a:p>
          <a:p>
            <a:pPr lvl="1"/>
            <a:r>
              <a:rPr lang="en-US" dirty="0"/>
              <a:t>[</a:t>
            </a:r>
            <a:r>
              <a:rPr lang="en-US" dirty="0" err="1"/>
              <a:t>M</a:t>
            </a:r>
            <a:r>
              <a:rPr lang="en-US" baseline="30000" dirty="0" err="1">
                <a:latin typeface="Symbol" panose="05050102010706020507" pitchFamily="18" charset="2"/>
              </a:rPr>
              <a:t>mn</a:t>
            </a:r>
            <a:r>
              <a:rPr lang="en-US" dirty="0"/>
              <a:t>, D</a:t>
            </a:r>
            <a:r>
              <a:rPr lang="en-US" baseline="30000" dirty="0">
                <a:latin typeface="Symbol" panose="05050102010706020507" pitchFamily="18" charset="2"/>
              </a:rPr>
              <a:t>l</a:t>
            </a:r>
            <a:r>
              <a:rPr lang="en-US" dirty="0"/>
              <a:t>] = </a:t>
            </a:r>
            <a:r>
              <a:rPr lang="en-US" dirty="0" err="1"/>
              <a:t>iħ</a:t>
            </a:r>
            <a:r>
              <a:rPr lang="en-US" dirty="0"/>
              <a:t> (</a:t>
            </a:r>
            <a:r>
              <a:rPr lang="en-US" dirty="0" err="1"/>
              <a:t>g</a:t>
            </a:r>
            <a:r>
              <a:rPr lang="en-US" baseline="30000" dirty="0" err="1">
                <a:latin typeface="Symbol" panose="05050102010706020507" pitchFamily="18" charset="2"/>
              </a:rPr>
              <a:t>ln</a:t>
            </a:r>
            <a:r>
              <a:rPr lang="en-US" baseline="30000" dirty="0"/>
              <a:t>  </a:t>
            </a:r>
            <a:r>
              <a:rPr lang="en-US" dirty="0"/>
              <a:t>D</a:t>
            </a:r>
            <a:r>
              <a:rPr lang="en-US" baseline="30000" dirty="0">
                <a:latin typeface="Symbol" panose="05050102010706020507" pitchFamily="18" charset="2"/>
              </a:rPr>
              <a:t>m</a:t>
            </a:r>
            <a:r>
              <a:rPr lang="en-US" dirty="0"/>
              <a:t>  -  </a:t>
            </a:r>
            <a:r>
              <a:rPr lang="en-US" dirty="0" err="1"/>
              <a:t>g</a:t>
            </a:r>
            <a:r>
              <a:rPr lang="en-US" baseline="30000" dirty="0" err="1">
                <a:latin typeface="Symbol" panose="05050102010706020507" pitchFamily="18" charset="2"/>
              </a:rPr>
              <a:t>lm</a:t>
            </a:r>
            <a:r>
              <a:rPr lang="en-US" baseline="30000" dirty="0"/>
              <a:t>  </a:t>
            </a:r>
            <a:r>
              <a:rPr lang="en-US" dirty="0" err="1"/>
              <a:t>D</a:t>
            </a:r>
            <a:r>
              <a:rPr lang="en-US" baseline="30000" dirty="0" err="1">
                <a:latin typeface="Symbol" panose="05050102010706020507" pitchFamily="18" charset="2"/>
              </a:rPr>
              <a:t>n</a:t>
            </a:r>
            <a:r>
              <a:rPr lang="en-US" dirty="0"/>
              <a:t>)      D is a vector under the Lorentz group</a:t>
            </a:r>
          </a:p>
          <a:p>
            <a:pPr lvl="1"/>
            <a:r>
              <a:rPr lang="en-US" dirty="0"/>
              <a:t>[</a:t>
            </a:r>
            <a:r>
              <a:rPr lang="en-US" dirty="0" err="1"/>
              <a:t>M</a:t>
            </a:r>
            <a:r>
              <a:rPr lang="en-US" baseline="30000" dirty="0" err="1">
                <a:latin typeface="Symbol" panose="05050102010706020507" pitchFamily="18" charset="2"/>
              </a:rPr>
              <a:t>mn</a:t>
            </a:r>
            <a:r>
              <a:rPr lang="en-US" dirty="0"/>
              <a:t>, X</a:t>
            </a:r>
            <a:r>
              <a:rPr lang="en-US" baseline="30000" dirty="0">
                <a:latin typeface="Symbol" panose="05050102010706020507" pitchFamily="18" charset="2"/>
              </a:rPr>
              <a:t>l</a:t>
            </a:r>
            <a:r>
              <a:rPr lang="en-US" dirty="0"/>
              <a:t>] = </a:t>
            </a:r>
            <a:r>
              <a:rPr lang="en-US" dirty="0" err="1"/>
              <a:t>iħ</a:t>
            </a:r>
            <a:r>
              <a:rPr lang="en-US" dirty="0"/>
              <a:t> (</a:t>
            </a:r>
            <a:r>
              <a:rPr lang="en-US" dirty="0" err="1"/>
              <a:t>g</a:t>
            </a:r>
            <a:r>
              <a:rPr lang="en-US" baseline="30000" dirty="0" err="1">
                <a:latin typeface="Symbol" panose="05050102010706020507" pitchFamily="18" charset="2"/>
              </a:rPr>
              <a:t>ln</a:t>
            </a:r>
            <a:r>
              <a:rPr lang="en-US" baseline="30000" dirty="0"/>
              <a:t>  </a:t>
            </a:r>
            <a:r>
              <a:rPr lang="en-US" dirty="0" err="1"/>
              <a:t>X</a:t>
            </a:r>
            <a:r>
              <a:rPr lang="en-US" baseline="30000" dirty="0" err="1"/>
              <a:t>m</a:t>
            </a:r>
            <a:r>
              <a:rPr lang="en-US" dirty="0"/>
              <a:t>  -  </a:t>
            </a:r>
            <a:r>
              <a:rPr lang="en-US" dirty="0" err="1"/>
              <a:t>g</a:t>
            </a:r>
            <a:r>
              <a:rPr lang="en-US" baseline="30000" dirty="0" err="1">
                <a:latin typeface="Symbol" panose="05050102010706020507" pitchFamily="18" charset="2"/>
              </a:rPr>
              <a:t>lm</a:t>
            </a:r>
            <a:r>
              <a:rPr lang="en-US" baseline="30000" dirty="0"/>
              <a:t>  </a:t>
            </a:r>
            <a:r>
              <a:rPr lang="en-US" dirty="0" err="1"/>
              <a:t>X</a:t>
            </a:r>
            <a:r>
              <a:rPr lang="en-US" baseline="30000" dirty="0" err="1">
                <a:latin typeface="Symbol" panose="05050102010706020507" pitchFamily="18" charset="2"/>
              </a:rPr>
              <a:t>n</a:t>
            </a:r>
            <a:r>
              <a:rPr lang="en-US" dirty="0"/>
              <a:t>)       X is a vector under the Lorentz group</a:t>
            </a:r>
          </a:p>
          <a:p>
            <a:pPr lvl="1"/>
            <a:r>
              <a:rPr lang="en-US" dirty="0"/>
              <a:t>[</a:t>
            </a:r>
            <a:r>
              <a:rPr lang="en-US" dirty="0" err="1"/>
              <a:t>M</a:t>
            </a:r>
            <a:r>
              <a:rPr lang="en-US" baseline="30000" dirty="0" err="1">
                <a:latin typeface="Symbol" panose="05050102010706020507" pitchFamily="18" charset="2"/>
              </a:rPr>
              <a:t>mn</a:t>
            </a:r>
            <a:r>
              <a:rPr lang="en-US" dirty="0"/>
              <a:t>, </a:t>
            </a:r>
            <a:r>
              <a:rPr lang="en-US" dirty="0" err="1"/>
              <a:t>M</a:t>
            </a:r>
            <a:r>
              <a:rPr lang="en-US" baseline="30000" dirty="0" err="1">
                <a:latin typeface="Symbol" panose="05050102010706020507" pitchFamily="18" charset="2"/>
              </a:rPr>
              <a:t>rs</a:t>
            </a:r>
            <a:r>
              <a:rPr lang="en-US" dirty="0"/>
              <a:t>] =  </a:t>
            </a:r>
            <a:r>
              <a:rPr lang="en-US" dirty="0" err="1"/>
              <a:t>iħ</a:t>
            </a:r>
            <a:r>
              <a:rPr lang="en-US" dirty="0"/>
              <a:t> (</a:t>
            </a:r>
            <a:r>
              <a:rPr lang="en-US" dirty="0" err="1"/>
              <a:t>g</a:t>
            </a:r>
            <a:r>
              <a:rPr lang="en-US" baseline="30000" dirty="0" err="1">
                <a:latin typeface="Symbol" panose="05050102010706020507" pitchFamily="18" charset="2"/>
              </a:rPr>
              <a:t>ms</a:t>
            </a:r>
            <a:r>
              <a:rPr lang="en-US" dirty="0" err="1"/>
              <a:t>M</a:t>
            </a:r>
            <a:r>
              <a:rPr lang="en-US" baseline="30000" dirty="0" err="1"/>
              <a:t>nr</a:t>
            </a:r>
            <a:r>
              <a:rPr lang="en-US" dirty="0"/>
              <a:t> + </a:t>
            </a:r>
            <a:r>
              <a:rPr lang="en-US" dirty="0" err="1"/>
              <a:t>g</a:t>
            </a:r>
            <a:r>
              <a:rPr lang="en-US" baseline="30000" dirty="0" err="1">
                <a:latin typeface="Symbol" panose="05050102010706020507" pitchFamily="18" charset="2"/>
              </a:rPr>
              <a:t>ur</a:t>
            </a:r>
            <a:r>
              <a:rPr lang="en-US" dirty="0" err="1"/>
              <a:t>M</a:t>
            </a:r>
            <a:r>
              <a:rPr lang="en-US" baseline="30000" dirty="0" err="1">
                <a:latin typeface="Symbol" panose="05050102010706020507" pitchFamily="18" charset="2"/>
              </a:rPr>
              <a:t>ms</a:t>
            </a:r>
            <a:r>
              <a:rPr lang="en-US" dirty="0"/>
              <a:t> -  </a:t>
            </a:r>
            <a:r>
              <a:rPr lang="en-US" dirty="0" err="1"/>
              <a:t>g</a:t>
            </a:r>
            <a:r>
              <a:rPr lang="en-US" baseline="30000" dirty="0" err="1">
                <a:latin typeface="Symbol" panose="05050102010706020507" pitchFamily="18" charset="2"/>
              </a:rPr>
              <a:t>mr</a:t>
            </a:r>
            <a:r>
              <a:rPr lang="en-US" dirty="0" err="1"/>
              <a:t>M</a:t>
            </a:r>
            <a:r>
              <a:rPr lang="en-US" baseline="30000" dirty="0" err="1">
                <a:latin typeface="Symbol" panose="05050102010706020507" pitchFamily="18" charset="2"/>
              </a:rPr>
              <a:t>ns</a:t>
            </a:r>
            <a:r>
              <a:rPr lang="en-US" dirty="0">
                <a:latin typeface="Symbol" panose="05050102010706020507" pitchFamily="18" charset="2"/>
              </a:rPr>
              <a:t> </a:t>
            </a:r>
            <a:r>
              <a:rPr lang="en-US" dirty="0"/>
              <a:t>- </a:t>
            </a:r>
            <a:r>
              <a:rPr lang="en-US" dirty="0" err="1"/>
              <a:t>g</a:t>
            </a:r>
            <a:r>
              <a:rPr lang="en-US" baseline="30000" dirty="0" err="1">
                <a:latin typeface="Symbol" panose="05050102010706020507" pitchFamily="18" charset="2"/>
              </a:rPr>
              <a:t>us</a:t>
            </a:r>
            <a:r>
              <a:rPr lang="en-US" dirty="0" err="1"/>
              <a:t>M</a:t>
            </a:r>
            <a:r>
              <a:rPr lang="en-US" baseline="30000" dirty="0" err="1">
                <a:latin typeface="Symbol" panose="05050102010706020507" pitchFamily="18" charset="2"/>
              </a:rPr>
              <a:t>mr</a:t>
            </a:r>
            <a:r>
              <a:rPr lang="en-US" dirty="0"/>
              <a:t>). </a:t>
            </a:r>
          </a:p>
          <a:p>
            <a:r>
              <a:rPr lang="en-US" dirty="0">
                <a:latin typeface="Times New Roman" panose="02020603050405020304" pitchFamily="18" charset="0"/>
                <a:cs typeface="Times New Roman" panose="02020603050405020304" pitchFamily="18" charset="0"/>
              </a:rPr>
              <a:t>As particles (fields) can be created and destroyed, one implements the standard creation operator notation</a:t>
            </a:r>
            <a:r>
              <a:rPr lang="en-US" dirty="0"/>
              <a:t> |</a:t>
            </a:r>
            <a:r>
              <a:rPr lang="en-US" dirty="0">
                <a:latin typeface="Symbol" panose="05050102010706020507" pitchFamily="18" charset="2"/>
              </a:rPr>
              <a:t>a</a:t>
            </a:r>
            <a:r>
              <a:rPr lang="en-US" dirty="0"/>
              <a:t>&gt; = a</a:t>
            </a:r>
            <a:r>
              <a:rPr lang="en-US" baseline="-25000" dirty="0">
                <a:latin typeface="Symbol" panose="05050102010706020507" pitchFamily="18" charset="2"/>
              </a:rPr>
              <a:t>a</a:t>
            </a:r>
            <a:r>
              <a:rPr lang="en-US" baseline="30000" dirty="0">
                <a:sym typeface="Symbol" panose="05050102010706020507" pitchFamily="18" charset="2"/>
              </a:rPr>
              <a:t></a:t>
            </a:r>
            <a:r>
              <a:rPr lang="en-US" dirty="0"/>
              <a:t>|0&gt; </a:t>
            </a:r>
            <a:r>
              <a:rPr lang="en-US" dirty="0">
                <a:latin typeface="Times New Roman" panose="02020603050405020304" pitchFamily="18" charset="0"/>
                <a:cs typeface="Times New Roman" panose="02020603050405020304" pitchFamily="18" charset="0"/>
              </a:rPr>
              <a:t>which creates the representation |</a:t>
            </a:r>
            <a:r>
              <a:rPr lang="en-US" dirty="0">
                <a:latin typeface="Symbol" panose="05050102010706020507" pitchFamily="18" charset="2"/>
              </a:rPr>
              <a:t>a&gt; </a:t>
            </a:r>
            <a:r>
              <a:rPr lang="en-US" dirty="0">
                <a:latin typeface="Times New Roman" panose="02020603050405020304" pitchFamily="18" charset="0"/>
                <a:cs typeface="Times New Roman" panose="02020603050405020304" pitchFamily="18" charset="0"/>
              </a:rPr>
              <a:t>where </a:t>
            </a:r>
            <a:r>
              <a:rPr lang="en-US" dirty="0">
                <a:latin typeface="Symbol" panose="05050102010706020507" pitchFamily="18" charset="2"/>
              </a:rPr>
              <a:t>a</a:t>
            </a:r>
            <a:r>
              <a:rPr lang="en-US" dirty="0">
                <a:latin typeface="Times New Roman" panose="02020603050405020304" pitchFamily="18" charset="0"/>
                <a:cs typeface="Times New Roman" panose="02020603050405020304" pitchFamily="18" charset="0"/>
              </a:rPr>
              <a:t> denotes the free particle Poincare representation from the EPA algebra for particles and interactions from the standard model, where </a:t>
            </a:r>
            <a:r>
              <a:rPr lang="en-US" dirty="0"/>
              <a:t>|0&gt; is the vacuum state.</a:t>
            </a:r>
            <a:r>
              <a:rPr lang="en-US" dirty="0">
                <a:latin typeface="Times New Roman" panose="02020603050405020304" pitchFamily="18" charset="0"/>
                <a:cs typeface="Times New Roman" panose="02020603050405020304" pitchFamily="18" charset="0"/>
              </a:rPr>
              <a:t> </a:t>
            </a:r>
          </a:p>
          <a:p>
            <a:endParaRPr lang="en-US" dirty="0"/>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81575A6F-7ECC-239A-6926-868D38AF302A}"/>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C0705DA0-8E05-B05A-0E05-33F121783C54}"/>
              </a:ext>
            </a:extLst>
          </p:cNvPr>
          <p:cNvSpPr>
            <a:spLocks noGrp="1"/>
          </p:cNvSpPr>
          <p:nvPr>
            <p:ph type="sldNum" sz="quarter" idx="12"/>
          </p:nvPr>
        </p:nvSpPr>
        <p:spPr/>
        <p:txBody>
          <a:bodyPr/>
          <a:lstStyle/>
          <a:p>
            <a:fld id="{79C9054C-E1B5-4C07-BAE6-A150A841A84F}" type="slidenum">
              <a:rPr lang="en-US" smtClean="0"/>
              <a:t>32</a:t>
            </a:fld>
            <a:endParaRPr lang="en-US"/>
          </a:p>
        </p:txBody>
      </p:sp>
    </p:spTree>
    <p:extLst>
      <p:ext uri="{BB962C8B-B14F-4D97-AF65-F5344CB8AC3E}">
        <p14:creationId xmlns:p14="http://schemas.microsoft.com/office/powerpoint/2010/main" val="53804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Novel Aspects of the Proposed GLA</a:t>
            </a:r>
          </a:p>
        </p:txBody>
      </p:sp>
      <p:sp>
        <p:nvSpPr>
          <p:cNvPr id="3" name="Content Placeholder 2"/>
          <p:cNvSpPr>
            <a:spLocks noGrp="1"/>
          </p:cNvSpPr>
          <p:nvPr>
            <p:ph idx="1"/>
          </p:nvPr>
        </p:nvSpPr>
        <p:spPr/>
        <p:txBody>
          <a:bodyPr>
            <a:normAutofit fontScale="92500" lnSpcReduction="20000"/>
          </a:bodyPr>
          <a:lstStyle/>
          <a:p>
            <a:r>
              <a:rPr lang="en-US" sz="2600" dirty="0"/>
              <a:t>The previous </a:t>
            </a:r>
            <a:r>
              <a:rPr lang="en-US" sz="2600" b="1" u="sng" dirty="0"/>
              <a:t>Euclidian metric g is now generalized to be a function of the space-time position operators and thus are now functions g(X)</a:t>
            </a:r>
            <a:r>
              <a:rPr lang="en-US" sz="2600" dirty="0"/>
              <a:t> and given with:</a:t>
            </a:r>
          </a:p>
          <a:p>
            <a:pPr lvl="1"/>
            <a:r>
              <a:rPr lang="en-US" dirty="0"/>
              <a:t>[D</a:t>
            </a:r>
            <a:r>
              <a:rPr lang="en-US" baseline="30000" dirty="0">
                <a:latin typeface="Symbol" panose="05050102010706020507" pitchFamily="18" charset="2"/>
              </a:rPr>
              <a:t>m</a:t>
            </a:r>
            <a:r>
              <a:rPr lang="en-US" dirty="0"/>
              <a:t>, </a:t>
            </a:r>
            <a:r>
              <a:rPr lang="en-US" dirty="0" err="1"/>
              <a:t>X</a:t>
            </a:r>
            <a:r>
              <a:rPr lang="en-US" baseline="30000" dirty="0" err="1">
                <a:latin typeface="Symbol" panose="05050102010706020507" pitchFamily="18" charset="2"/>
                <a:cs typeface="Times New Roman" panose="02020603050405020304" pitchFamily="18" charset="0"/>
              </a:rPr>
              <a:t>n</a:t>
            </a:r>
            <a:r>
              <a:rPr lang="en-US" dirty="0"/>
              <a:t>] =</a:t>
            </a:r>
            <a:r>
              <a:rPr lang="en-US" dirty="0" err="1"/>
              <a:t>b</a:t>
            </a:r>
            <a:r>
              <a:rPr lang="en-US" dirty="0" err="1">
                <a:latin typeface="Symbol" panose="05050102010706020507" pitchFamily="18" charset="2"/>
              </a:rPr>
              <a:t>d</a:t>
            </a:r>
            <a:r>
              <a:rPr lang="en-US" baseline="-25000" dirty="0" err="1">
                <a:latin typeface="Symbol" panose="05050102010706020507" pitchFamily="18" charset="2"/>
              </a:rPr>
              <a:t>±</a:t>
            </a:r>
            <a:r>
              <a:rPr lang="en-US" baseline="30000" dirty="0" err="1">
                <a:latin typeface="Symbol" panose="05050102010706020507" pitchFamily="18" charset="2"/>
              </a:rPr>
              <a:t>ml</a:t>
            </a:r>
            <a:r>
              <a:rPr lang="en-US" baseline="30000" dirty="0"/>
              <a:t> </a:t>
            </a:r>
            <a:r>
              <a:rPr lang="en-US" dirty="0"/>
              <a:t> now changed to [D</a:t>
            </a:r>
            <a:r>
              <a:rPr lang="en-US" baseline="30000" dirty="0">
                <a:latin typeface="Symbol" panose="05050102010706020507" pitchFamily="18" charset="2"/>
              </a:rPr>
              <a:t>m</a:t>
            </a:r>
            <a:r>
              <a:rPr lang="en-US" dirty="0"/>
              <a:t>, </a:t>
            </a:r>
            <a:r>
              <a:rPr lang="en-US" dirty="0" err="1"/>
              <a:t>X</a:t>
            </a:r>
            <a:r>
              <a:rPr lang="en-US" baseline="30000" dirty="0" err="1">
                <a:latin typeface="Symbol" panose="05050102010706020507" pitchFamily="18" charset="2"/>
                <a:cs typeface="Times New Roman" panose="02020603050405020304" pitchFamily="18" charset="0"/>
              </a:rPr>
              <a:t>n</a:t>
            </a:r>
            <a:r>
              <a:rPr lang="en-US" dirty="0"/>
              <a:t>] = </a:t>
            </a:r>
            <a:r>
              <a:rPr lang="en-US" dirty="0" err="1"/>
              <a:t>iħ</a:t>
            </a:r>
            <a:r>
              <a:rPr lang="en-US" dirty="0"/>
              <a:t> </a:t>
            </a:r>
            <a:r>
              <a:rPr lang="en-US" dirty="0" err="1"/>
              <a:t>g</a:t>
            </a:r>
            <a:r>
              <a:rPr lang="en-US" baseline="30000" dirty="0" err="1">
                <a:latin typeface="Symbol" panose="05050102010706020507" pitchFamily="18" charset="2"/>
              </a:rPr>
              <a:t>mn</a:t>
            </a:r>
            <a:r>
              <a:rPr lang="en-US" dirty="0"/>
              <a:t>(X) where we </a:t>
            </a:r>
            <a:r>
              <a:rPr lang="en-US" u="sng" dirty="0"/>
              <a:t>must set b = </a:t>
            </a:r>
            <a:r>
              <a:rPr lang="en-US" u="sng" dirty="0" err="1"/>
              <a:t>iħ</a:t>
            </a:r>
            <a:r>
              <a:rPr lang="en-US" u="sng" dirty="0"/>
              <a:t> </a:t>
            </a:r>
          </a:p>
          <a:p>
            <a:pPr lvl="1"/>
            <a:r>
              <a:rPr lang="en-US" dirty="0"/>
              <a:t>The </a:t>
            </a:r>
            <a:r>
              <a:rPr lang="en-US" u="sng" dirty="0"/>
              <a:t>metric g is now seen as the interference of the D operators in translating X </a:t>
            </a:r>
            <a:r>
              <a:rPr lang="en-US" dirty="0"/>
              <a:t>. </a:t>
            </a:r>
          </a:p>
          <a:p>
            <a:pPr lvl="1"/>
            <a:r>
              <a:rPr lang="en-US" dirty="0"/>
              <a:t>Thus, </a:t>
            </a:r>
            <a:r>
              <a:rPr lang="en-US" u="sng" dirty="0"/>
              <a:t>the spatial curvature in GR is now seen as the commutator of generalized momentum with position</a:t>
            </a:r>
            <a:r>
              <a:rPr lang="en-US" dirty="0"/>
              <a:t>.</a:t>
            </a:r>
          </a:p>
          <a:p>
            <a:r>
              <a:rPr lang="en-US" dirty="0"/>
              <a:t>The commutator [D</a:t>
            </a:r>
            <a:r>
              <a:rPr lang="en-US" baseline="30000" dirty="0">
                <a:latin typeface="Symbol" panose="05050102010706020507" pitchFamily="18" charset="2"/>
              </a:rPr>
              <a:t>u</a:t>
            </a:r>
            <a:r>
              <a:rPr lang="en-US" dirty="0"/>
              <a:t>, </a:t>
            </a:r>
            <a:r>
              <a:rPr lang="en-US" dirty="0" err="1"/>
              <a:t>D</a:t>
            </a:r>
            <a:r>
              <a:rPr lang="en-US" baseline="30000" dirty="0" err="1">
                <a:latin typeface="Symbol" panose="05050102010706020507" pitchFamily="18" charset="2"/>
              </a:rPr>
              <a:t>n</a:t>
            </a:r>
            <a:r>
              <a:rPr lang="en-US" dirty="0"/>
              <a:t>] = 0 which was zero is now given by </a:t>
            </a:r>
          </a:p>
          <a:p>
            <a:pPr lvl="1"/>
            <a:r>
              <a:rPr lang="en-US" dirty="0"/>
              <a:t>[D</a:t>
            </a:r>
            <a:r>
              <a:rPr lang="en-US" baseline="30000" dirty="0"/>
              <a:t> </a:t>
            </a:r>
            <a:r>
              <a:rPr lang="en-US" baseline="30000" dirty="0">
                <a:latin typeface="Symbol" panose="05050102010706020507" pitchFamily="18" charset="2"/>
              </a:rPr>
              <a:t>m</a:t>
            </a:r>
            <a:r>
              <a:rPr lang="en-US" dirty="0"/>
              <a:t>, D</a:t>
            </a:r>
            <a:r>
              <a:rPr lang="en-US" baseline="30000" dirty="0"/>
              <a:t> </a:t>
            </a:r>
            <a:r>
              <a:rPr lang="en-US" baseline="30000" dirty="0">
                <a:latin typeface="Symbol" panose="05050102010706020507" pitchFamily="18" charset="2"/>
              </a:rPr>
              <a:t>n</a:t>
            </a:r>
            <a:r>
              <a:rPr lang="en-US" dirty="0"/>
              <a:t> ] = -(∂</a:t>
            </a:r>
            <a:r>
              <a:rPr lang="en-US" baseline="30000" dirty="0" err="1">
                <a:latin typeface="Symbol" panose="05050102010706020507" pitchFamily="18" charset="2"/>
              </a:rPr>
              <a:t>m</a:t>
            </a:r>
            <a:r>
              <a:rPr lang="en-US" dirty="0" err="1"/>
              <a:t>g</a:t>
            </a:r>
            <a:r>
              <a:rPr lang="en-US" baseline="30000" dirty="0" err="1">
                <a:latin typeface="Symbol" panose="05050102010706020507" pitchFamily="18" charset="2"/>
              </a:rPr>
              <a:t>ub</a:t>
            </a:r>
            <a:r>
              <a:rPr lang="en-US" baseline="30000" dirty="0"/>
              <a:t> </a:t>
            </a:r>
            <a:r>
              <a:rPr lang="en-US" dirty="0"/>
              <a:t>- ∂</a:t>
            </a:r>
            <a:r>
              <a:rPr lang="en-US" baseline="30000" dirty="0" err="1">
                <a:latin typeface="Symbol" panose="05050102010706020507" pitchFamily="18" charset="2"/>
              </a:rPr>
              <a:t>n</a:t>
            </a:r>
            <a:r>
              <a:rPr lang="en-US" dirty="0" err="1"/>
              <a:t>g</a:t>
            </a:r>
            <a:r>
              <a:rPr lang="en-US" baseline="30000" dirty="0" err="1">
                <a:latin typeface="Symbol" panose="05050102010706020507" pitchFamily="18" charset="2"/>
              </a:rPr>
              <a:t>mb</a:t>
            </a:r>
            <a:r>
              <a:rPr lang="en-US" dirty="0">
                <a:latin typeface="Symbol" panose="05050102010706020507" pitchFamily="18" charset="2"/>
              </a:rPr>
              <a:t> </a:t>
            </a:r>
            <a:r>
              <a:rPr lang="en-US" dirty="0"/>
              <a:t>) ∂</a:t>
            </a:r>
            <a:r>
              <a:rPr lang="en-US" baseline="-25000" dirty="0">
                <a:latin typeface="Symbol" panose="05050102010706020507" pitchFamily="18" charset="2"/>
              </a:rPr>
              <a:t>b</a:t>
            </a:r>
            <a:r>
              <a:rPr lang="en-US" dirty="0"/>
              <a:t> – </a:t>
            </a:r>
            <a:r>
              <a:rPr lang="en-US" sz="2400" dirty="0">
                <a:latin typeface="Symbol" panose="05050102010706020507" pitchFamily="18" charset="2"/>
              </a:rPr>
              <a:t>G(</a:t>
            </a:r>
            <a:r>
              <a:rPr lang="en-US" sz="2400" dirty="0">
                <a:latin typeface="Times New Roman" panose="02020603050405020304" pitchFamily="18" charset="0"/>
                <a:cs typeface="Times New Roman" panose="02020603050405020304" pitchFamily="18" charset="0"/>
              </a:rPr>
              <a:t>X) term (for covariance) </a:t>
            </a:r>
            <a:r>
              <a:rPr lang="en-US" sz="2400" dirty="0">
                <a:latin typeface="Symbol" panose="05050102010706020507" pitchFamily="18" charset="2"/>
              </a:rPr>
              <a:t>-</a:t>
            </a:r>
            <a:endParaRPr lang="en-US" dirty="0"/>
          </a:p>
          <a:p>
            <a:pPr lvl="2"/>
            <a:r>
              <a:rPr lang="en-US" dirty="0"/>
              <a:t>(∂</a:t>
            </a:r>
            <a:r>
              <a:rPr lang="en-US" baseline="30000" dirty="0" err="1">
                <a:latin typeface="Symbol" panose="05050102010706020507" pitchFamily="18" charset="2"/>
              </a:rPr>
              <a:t>m</a:t>
            </a:r>
            <a:r>
              <a:rPr lang="en-US" dirty="0" err="1"/>
              <a:t>A</a:t>
            </a:r>
            <a:r>
              <a:rPr lang="en-US" baseline="30000" dirty="0" err="1"/>
              <a:t>C</a:t>
            </a:r>
            <a:r>
              <a:rPr lang="en-US" baseline="30000" dirty="0"/>
              <a:t> </a:t>
            </a:r>
            <a:r>
              <a:rPr lang="en-US" baseline="30000" dirty="0">
                <a:latin typeface="Symbol" panose="05050102010706020507" pitchFamily="18" charset="2"/>
              </a:rPr>
              <a:t>u </a:t>
            </a:r>
            <a:r>
              <a:rPr lang="en-US" dirty="0"/>
              <a:t>+ A</a:t>
            </a:r>
            <a:r>
              <a:rPr lang="en-US" baseline="30000" dirty="0"/>
              <a:t>C</a:t>
            </a:r>
            <a:r>
              <a:rPr lang="en-US" baseline="30000" dirty="0">
                <a:latin typeface="Symbol" panose="05050102010706020507" pitchFamily="18" charset="2"/>
              </a:rPr>
              <a:t>s</a:t>
            </a:r>
            <a:r>
              <a:rPr lang="en-US" dirty="0"/>
              <a:t> </a:t>
            </a:r>
            <a:r>
              <a:rPr lang="en-US" dirty="0" err="1"/>
              <a:t>G</a:t>
            </a:r>
            <a:r>
              <a:rPr lang="en-US" baseline="30000" dirty="0" err="1">
                <a:latin typeface="Symbol" panose="05050102010706020507" pitchFamily="18" charset="2"/>
              </a:rPr>
              <a:t>m</a:t>
            </a:r>
            <a:r>
              <a:rPr lang="en-US" baseline="-25000" dirty="0" err="1">
                <a:latin typeface="Symbol" panose="05050102010706020507" pitchFamily="18" charset="2"/>
              </a:rPr>
              <a:t>s</a:t>
            </a:r>
            <a:r>
              <a:rPr lang="en-US" baseline="30000" dirty="0" err="1">
                <a:latin typeface="Symbol" panose="05050102010706020507" pitchFamily="18" charset="2"/>
              </a:rPr>
              <a:t>n</a:t>
            </a:r>
            <a:r>
              <a:rPr lang="en-US" dirty="0">
                <a:latin typeface="Symbol" panose="05050102010706020507" pitchFamily="18" charset="2"/>
              </a:rPr>
              <a:t> </a:t>
            </a:r>
            <a:r>
              <a:rPr lang="en-US" dirty="0"/>
              <a:t>- ∂</a:t>
            </a:r>
            <a:r>
              <a:rPr lang="en-US" baseline="30000" dirty="0" err="1">
                <a:latin typeface="Symbol" panose="05050102010706020507" pitchFamily="18" charset="2"/>
              </a:rPr>
              <a:t>n</a:t>
            </a:r>
            <a:r>
              <a:rPr lang="en-US" dirty="0" err="1"/>
              <a:t>A</a:t>
            </a:r>
            <a:r>
              <a:rPr lang="en-US" baseline="30000" dirty="0" err="1"/>
              <a:t>C</a:t>
            </a:r>
            <a:r>
              <a:rPr lang="en-US" baseline="30000" dirty="0"/>
              <a:t> </a:t>
            </a:r>
            <a:r>
              <a:rPr lang="en-US" baseline="30000" dirty="0">
                <a:latin typeface="Symbol" panose="05050102010706020507" pitchFamily="18" charset="2"/>
              </a:rPr>
              <a:t>m</a:t>
            </a:r>
            <a:r>
              <a:rPr lang="en-US" baseline="30000" dirty="0"/>
              <a:t> </a:t>
            </a:r>
            <a:r>
              <a:rPr lang="en-US" dirty="0"/>
              <a:t>- A</a:t>
            </a:r>
            <a:r>
              <a:rPr lang="en-US" baseline="30000" dirty="0"/>
              <a:t>C</a:t>
            </a:r>
            <a:r>
              <a:rPr lang="en-US" baseline="30000" dirty="0">
                <a:latin typeface="Symbol" panose="05050102010706020507" pitchFamily="18" charset="2"/>
              </a:rPr>
              <a:t>s</a:t>
            </a:r>
            <a:r>
              <a:rPr lang="en-US" dirty="0"/>
              <a:t> </a:t>
            </a:r>
            <a:r>
              <a:rPr lang="en-US" dirty="0" err="1"/>
              <a:t>G</a:t>
            </a:r>
            <a:r>
              <a:rPr lang="en-US" baseline="30000" dirty="0" err="1">
                <a:latin typeface="Symbol" panose="05050102010706020507" pitchFamily="18" charset="2"/>
              </a:rPr>
              <a:t>n</a:t>
            </a:r>
            <a:r>
              <a:rPr lang="en-US" baseline="-25000" dirty="0" err="1">
                <a:latin typeface="Symbol" panose="05050102010706020507" pitchFamily="18" charset="2"/>
              </a:rPr>
              <a:t>s</a:t>
            </a:r>
            <a:r>
              <a:rPr lang="en-US" baseline="30000" dirty="0" err="1">
                <a:latin typeface="Symbol" panose="05050102010706020507" pitchFamily="18" charset="2"/>
              </a:rPr>
              <a:t>m</a:t>
            </a:r>
            <a:r>
              <a:rPr lang="en-US" dirty="0"/>
              <a:t>)</a:t>
            </a:r>
            <a:r>
              <a:rPr lang="en-US" baseline="30000" dirty="0"/>
              <a:t> </a:t>
            </a:r>
            <a:r>
              <a:rPr lang="en-US" dirty="0"/>
              <a:t>- C</a:t>
            </a:r>
            <a:r>
              <a:rPr lang="en-US" baseline="-25000" dirty="0"/>
              <a:t>AB</a:t>
            </a:r>
            <a:r>
              <a:rPr lang="en-US" baseline="30000" dirty="0"/>
              <a:t>C</a:t>
            </a:r>
            <a:r>
              <a:rPr lang="en-US" dirty="0"/>
              <a:t> </a:t>
            </a:r>
            <a:r>
              <a:rPr lang="en-US" dirty="0" err="1"/>
              <a:t>A</a:t>
            </a:r>
            <a:r>
              <a:rPr lang="en-US" baseline="30000" dirty="0" err="1"/>
              <a:t>A</a:t>
            </a:r>
            <a:r>
              <a:rPr lang="en-US" baseline="30000" dirty="0" err="1">
                <a:latin typeface="Symbol" panose="05050102010706020507" pitchFamily="18" charset="2"/>
              </a:rPr>
              <a:t>m</a:t>
            </a:r>
            <a:r>
              <a:rPr lang="en-US" dirty="0"/>
              <a:t>, </a:t>
            </a:r>
            <a:r>
              <a:rPr lang="en-US" dirty="0" err="1"/>
              <a:t>A</a:t>
            </a:r>
            <a:r>
              <a:rPr lang="en-US" baseline="30000" dirty="0" err="1"/>
              <a:t>B</a:t>
            </a:r>
            <a:r>
              <a:rPr lang="en-US" baseline="30000" dirty="0" err="1">
                <a:latin typeface="Symbol" panose="05050102010706020507" pitchFamily="18" charset="2"/>
              </a:rPr>
              <a:t>n</a:t>
            </a:r>
            <a:r>
              <a:rPr lang="en-US" dirty="0">
                <a:latin typeface="Symbol" panose="05050102010706020507" pitchFamily="18" charset="2"/>
              </a:rPr>
              <a:t> </a:t>
            </a:r>
            <a:r>
              <a:rPr lang="en-US" dirty="0"/>
              <a:t> where 	</a:t>
            </a:r>
          </a:p>
          <a:p>
            <a:pPr lvl="2"/>
            <a:r>
              <a:rPr lang="en-US" dirty="0"/>
              <a:t>[</a:t>
            </a:r>
            <a:r>
              <a:rPr lang="en-US" dirty="0" err="1"/>
              <a:t>A</a:t>
            </a:r>
            <a:r>
              <a:rPr lang="en-US" baseline="30000" dirty="0" err="1"/>
              <a:t>A</a:t>
            </a:r>
            <a:r>
              <a:rPr lang="en-US" baseline="30000" dirty="0" err="1">
                <a:latin typeface="Symbol" panose="05050102010706020507" pitchFamily="18" charset="2"/>
              </a:rPr>
              <a:t>m</a:t>
            </a:r>
            <a:r>
              <a:rPr lang="en-US" dirty="0"/>
              <a:t>, </a:t>
            </a:r>
            <a:r>
              <a:rPr lang="en-US" dirty="0" err="1"/>
              <a:t>A</a:t>
            </a:r>
            <a:r>
              <a:rPr lang="en-US" baseline="30000" dirty="0" err="1"/>
              <a:t>B</a:t>
            </a:r>
            <a:r>
              <a:rPr lang="en-US" baseline="30000" dirty="0" err="1">
                <a:latin typeface="Symbol" panose="05050102010706020507" pitchFamily="18" charset="2"/>
              </a:rPr>
              <a:t>n</a:t>
            </a:r>
            <a:r>
              <a:rPr lang="en-US" dirty="0"/>
              <a:t> ] = C</a:t>
            </a:r>
            <a:r>
              <a:rPr lang="en-US" baseline="-25000" dirty="0"/>
              <a:t>AB</a:t>
            </a:r>
            <a:r>
              <a:rPr lang="en-US" baseline="30000" dirty="0"/>
              <a:t>C</a:t>
            </a:r>
            <a:r>
              <a:rPr lang="en-US" dirty="0"/>
              <a:t> </a:t>
            </a:r>
            <a:r>
              <a:rPr lang="en-US" dirty="0" err="1"/>
              <a:t>A</a:t>
            </a:r>
            <a:r>
              <a:rPr lang="en-US" baseline="30000" dirty="0" err="1"/>
              <a:t>A</a:t>
            </a:r>
            <a:r>
              <a:rPr lang="en-US" baseline="30000" dirty="0" err="1">
                <a:latin typeface="Symbol" panose="05050102010706020507" pitchFamily="18" charset="2"/>
              </a:rPr>
              <a:t>m</a:t>
            </a:r>
            <a:r>
              <a:rPr lang="en-US" dirty="0"/>
              <a:t> </a:t>
            </a:r>
            <a:r>
              <a:rPr lang="en-US" dirty="0" err="1"/>
              <a:t>A</a:t>
            </a:r>
            <a:r>
              <a:rPr lang="en-US" baseline="30000" dirty="0" err="1"/>
              <a:t>B</a:t>
            </a:r>
            <a:r>
              <a:rPr lang="en-US" baseline="30000" dirty="0" err="1">
                <a:latin typeface="Symbol" panose="05050102010706020507" pitchFamily="18" charset="2"/>
              </a:rPr>
              <a:t>n</a:t>
            </a:r>
            <a:r>
              <a:rPr lang="en-US" baseline="30000" dirty="0"/>
              <a:t> </a:t>
            </a:r>
            <a:r>
              <a:rPr lang="en-US" dirty="0"/>
              <a:t> where the A, B, &amp; C indices are those of the Standard Model.</a:t>
            </a:r>
            <a:r>
              <a:rPr lang="en-US" baseline="30000" dirty="0"/>
              <a:t>	</a:t>
            </a:r>
          </a:p>
          <a:p>
            <a:r>
              <a:rPr lang="en-US" baseline="30000" dirty="0"/>
              <a:t> </a:t>
            </a:r>
            <a:r>
              <a:rPr lang="en-US" dirty="0"/>
              <a:t>The metric is an integral part of D which also contains all other intermediate fields thus adding gravity to the SM with an associated gauge transformation. </a:t>
            </a:r>
            <a:endParaRPr lang="en-US" baseline="30000" dirty="0"/>
          </a:p>
          <a:p>
            <a:endParaRPr lang="en-US" dirty="0"/>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20505C61-46E7-F6B8-78E3-3807C8C582E2}"/>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8F0481CC-8516-97B3-CE33-9E649DB95E18}"/>
              </a:ext>
            </a:extLst>
          </p:cNvPr>
          <p:cNvSpPr>
            <a:spLocks noGrp="1"/>
          </p:cNvSpPr>
          <p:nvPr>
            <p:ph type="sldNum" sz="quarter" idx="12"/>
          </p:nvPr>
        </p:nvSpPr>
        <p:spPr/>
        <p:txBody>
          <a:bodyPr/>
          <a:lstStyle/>
          <a:p>
            <a:fld id="{79C9054C-E1B5-4C07-BAE6-A150A841A84F}" type="slidenum">
              <a:rPr lang="en-US" smtClean="0"/>
              <a:t>33</a:t>
            </a:fld>
            <a:endParaRPr lang="en-US"/>
          </a:p>
        </p:txBody>
      </p:sp>
    </p:spTree>
    <p:extLst>
      <p:ext uri="{BB962C8B-B14F-4D97-AF65-F5344CB8AC3E}">
        <p14:creationId xmlns:p14="http://schemas.microsoft.com/office/powerpoint/2010/main" val="24570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Connection to Physics &amp; General Relativity</a:t>
            </a:r>
            <a:endParaRPr lang="en-US" b="1" dirty="0"/>
          </a:p>
        </p:txBody>
      </p:sp>
      <p:sp>
        <p:nvSpPr>
          <p:cNvPr id="3" name="Content Placeholder 2"/>
          <p:cNvSpPr>
            <a:spLocks noGrp="1"/>
          </p:cNvSpPr>
          <p:nvPr>
            <p:ph idx="1"/>
          </p:nvPr>
        </p:nvSpPr>
        <p:spPr/>
        <p:txBody>
          <a:bodyPr>
            <a:normAutofit/>
          </a:bodyPr>
          <a:lstStyle/>
          <a:p>
            <a:endParaRPr lang="en-US" dirty="0"/>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2907CC24-BB5D-BBB5-710C-5B34A7C5EC05}"/>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34861784-E23D-3705-1689-81AC1C63E82D}"/>
              </a:ext>
            </a:extLst>
          </p:cNvPr>
          <p:cNvSpPr>
            <a:spLocks noGrp="1"/>
          </p:cNvSpPr>
          <p:nvPr>
            <p:ph type="sldNum" sz="quarter" idx="12"/>
          </p:nvPr>
        </p:nvSpPr>
        <p:spPr/>
        <p:txBody>
          <a:bodyPr/>
          <a:lstStyle/>
          <a:p>
            <a:fld id="{79C9054C-E1B5-4C07-BAE6-A150A841A84F}" type="slidenum">
              <a:rPr lang="en-US" smtClean="0"/>
              <a:t>34</a:t>
            </a:fld>
            <a:endParaRPr lang="en-US"/>
          </a:p>
        </p:txBody>
      </p:sp>
    </p:spTree>
    <p:extLst>
      <p:ext uri="{BB962C8B-B14F-4D97-AF65-F5344CB8AC3E}">
        <p14:creationId xmlns:p14="http://schemas.microsoft.com/office/powerpoint/2010/main" val="203585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Connection to General Relativity (GR): </a:t>
            </a:r>
            <a:endParaRPr lang="en-US" dirty="0"/>
          </a:p>
        </p:txBody>
      </p:sp>
      <p:sp>
        <p:nvSpPr>
          <p:cNvPr id="3" name="Content Placeholder 2"/>
          <p:cNvSpPr>
            <a:spLocks noGrp="1"/>
          </p:cNvSpPr>
          <p:nvPr>
            <p:ph idx="1"/>
          </p:nvPr>
        </p:nvSpPr>
        <p:spPr/>
        <p:txBody>
          <a:bodyPr>
            <a:normAutofit/>
          </a:bodyPr>
          <a:lstStyle/>
          <a:p>
            <a:r>
              <a:rPr lang="en-US" dirty="0"/>
              <a:t>We have already done the necessary background work to frame GR in terms of the operator algebra. </a:t>
            </a:r>
          </a:p>
          <a:p>
            <a:r>
              <a:rPr lang="en-US" dirty="0"/>
              <a:t>The Einstein equations are:		</a:t>
            </a:r>
          </a:p>
          <a:p>
            <a:pPr lvl="1"/>
            <a:r>
              <a:rPr lang="en-US" dirty="0" err="1"/>
              <a:t>R</a:t>
            </a:r>
            <a:r>
              <a:rPr lang="en-US" baseline="-25000" dirty="0" err="1"/>
              <a:t>ab</a:t>
            </a:r>
            <a:r>
              <a:rPr lang="en-US" dirty="0"/>
              <a:t>  - ½ g</a:t>
            </a:r>
            <a:r>
              <a:rPr lang="en-US" baseline="-25000" dirty="0"/>
              <a:t>ab</a:t>
            </a:r>
            <a:r>
              <a:rPr lang="en-US" dirty="0"/>
              <a:t> R  + </a:t>
            </a:r>
            <a:r>
              <a:rPr lang="en-US" dirty="0" err="1"/>
              <a:t>g</a:t>
            </a:r>
            <a:r>
              <a:rPr lang="en-US" baseline="-25000" dirty="0" err="1"/>
              <a:t>ab</a:t>
            </a:r>
            <a:r>
              <a:rPr lang="en-US" dirty="0" err="1">
                <a:latin typeface="Symbol" panose="05050102010706020507" pitchFamily="18" charset="2"/>
              </a:rPr>
              <a:t>L</a:t>
            </a:r>
            <a:r>
              <a:rPr lang="en-US" dirty="0">
                <a:latin typeface="Symbol" panose="05050102010706020507" pitchFamily="18" charset="2"/>
              </a:rPr>
              <a:t> </a:t>
            </a:r>
            <a:r>
              <a:rPr lang="en-US" dirty="0"/>
              <a:t>= (8 π G/c</a:t>
            </a:r>
            <a:r>
              <a:rPr lang="en-US" baseline="30000" dirty="0"/>
              <a:t>4</a:t>
            </a:r>
            <a:r>
              <a:rPr lang="en-US" dirty="0"/>
              <a:t>) T</a:t>
            </a:r>
            <a:r>
              <a:rPr lang="en-US" baseline="-25000" dirty="0"/>
              <a:t>ab</a:t>
            </a:r>
            <a:r>
              <a:rPr lang="en-US" dirty="0"/>
              <a:t>  can now be written as</a:t>
            </a:r>
          </a:p>
          <a:p>
            <a:pPr lvl="1"/>
            <a:r>
              <a:rPr lang="en-US" b="1" dirty="0" err="1"/>
              <a:t>R</a:t>
            </a:r>
            <a:r>
              <a:rPr lang="en-US" b="1" baseline="-25000" dirty="0" err="1"/>
              <a:t>ab</a:t>
            </a:r>
            <a:r>
              <a:rPr lang="en-US" b="1" dirty="0"/>
              <a:t> - (</a:t>
            </a:r>
            <a:r>
              <a:rPr lang="en-US" b="1" dirty="0" err="1"/>
              <a:t>iħ</a:t>
            </a:r>
            <a:r>
              <a:rPr lang="en-US" b="1" dirty="0"/>
              <a:t> [D</a:t>
            </a:r>
            <a:r>
              <a:rPr lang="en-US" b="1" baseline="-25000" dirty="0"/>
              <a:t> a</a:t>
            </a:r>
            <a:r>
              <a:rPr lang="en-US" b="1" dirty="0"/>
              <a:t>, </a:t>
            </a:r>
            <a:r>
              <a:rPr lang="en-US" b="1" dirty="0" err="1"/>
              <a:t>X</a:t>
            </a:r>
            <a:r>
              <a:rPr lang="en-US" b="1" baseline="-25000" dirty="0" err="1"/>
              <a:t>b</a:t>
            </a:r>
            <a:r>
              <a:rPr lang="en-US" b="1" dirty="0"/>
              <a:t>]) ( ½ R  - L )    =   (8 π G/c</a:t>
            </a:r>
            <a:r>
              <a:rPr lang="en-US" b="1" baseline="30000" dirty="0"/>
              <a:t>4</a:t>
            </a:r>
            <a:r>
              <a:rPr lang="en-US" b="1" dirty="0"/>
              <a:t>)  T</a:t>
            </a:r>
            <a:r>
              <a:rPr lang="en-US" b="1" baseline="-25000" dirty="0"/>
              <a:t>ab </a:t>
            </a:r>
            <a:r>
              <a:rPr lang="en-US" b="1" dirty="0"/>
              <a:t> </a:t>
            </a:r>
            <a:r>
              <a:rPr lang="en-US" dirty="0"/>
              <a:t>	</a:t>
            </a:r>
          </a:p>
          <a:p>
            <a:pPr lvl="1"/>
            <a:r>
              <a:rPr lang="en-US" dirty="0"/>
              <a:t>where </a:t>
            </a:r>
            <a:r>
              <a:rPr lang="en-US" dirty="0" err="1"/>
              <a:t>R</a:t>
            </a:r>
            <a:r>
              <a:rPr lang="en-US" baseline="-25000" dirty="0" err="1"/>
              <a:t>ab</a:t>
            </a:r>
            <a:r>
              <a:rPr lang="en-US" dirty="0"/>
              <a:t> and R are now given in terms of commutators as shown above while T</a:t>
            </a:r>
            <a:r>
              <a:rPr lang="en-US" baseline="-25000" dirty="0"/>
              <a:t>ab </a:t>
            </a:r>
            <a:r>
              <a:rPr lang="en-US" dirty="0"/>
              <a:t>is the energy-momentum tensor as determined by the SM.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1401D0BE-0F8F-48BC-EC53-2CA5E114B467}"/>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CA26D3D7-CAFA-4DDC-E6B7-950B79D5A20D}"/>
              </a:ext>
            </a:extLst>
          </p:cNvPr>
          <p:cNvSpPr>
            <a:spLocks noGrp="1"/>
          </p:cNvSpPr>
          <p:nvPr>
            <p:ph type="sldNum" sz="quarter" idx="12"/>
          </p:nvPr>
        </p:nvSpPr>
        <p:spPr/>
        <p:txBody>
          <a:bodyPr/>
          <a:lstStyle/>
          <a:p>
            <a:fld id="{79C9054C-E1B5-4C07-BAE6-A150A841A84F}" type="slidenum">
              <a:rPr lang="en-US" smtClean="0"/>
              <a:t>35</a:t>
            </a:fld>
            <a:endParaRPr lang="en-US"/>
          </a:p>
        </p:txBody>
      </p:sp>
    </p:spTree>
    <p:extLst>
      <p:ext uri="{BB962C8B-B14F-4D97-AF65-F5344CB8AC3E}">
        <p14:creationId xmlns:p14="http://schemas.microsoft.com/office/powerpoint/2010/main" val="352663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62D3-C690-0772-7D29-0E9683B52F2C}"/>
              </a:ext>
            </a:extLst>
          </p:cNvPr>
          <p:cNvSpPr>
            <a:spLocks noGrp="1"/>
          </p:cNvSpPr>
          <p:nvPr>
            <p:ph type="title"/>
          </p:nvPr>
        </p:nvSpPr>
        <p:spPr/>
        <p:txBody>
          <a:bodyPr/>
          <a:lstStyle/>
          <a:p>
            <a:r>
              <a:rPr lang="en-US" dirty="0"/>
              <a:t>Integration of the metric in the SM gauge transformations</a:t>
            </a:r>
          </a:p>
        </p:txBody>
      </p:sp>
      <p:sp>
        <p:nvSpPr>
          <p:cNvPr id="3" name="Content Placeholder 2">
            <a:extLst>
              <a:ext uri="{FF2B5EF4-FFF2-40B4-BE49-F238E27FC236}">
                <a16:creationId xmlns:a16="http://schemas.microsoft.com/office/drawing/2014/main" id="{91B1B2C7-3A10-9670-1544-8E74FF9E86D4}"/>
              </a:ext>
            </a:extLst>
          </p:cNvPr>
          <p:cNvSpPr>
            <a:spLocks noGrp="1"/>
          </p:cNvSpPr>
          <p:nvPr>
            <p:ph idx="1"/>
          </p:nvPr>
        </p:nvSpPr>
        <p:spPr/>
        <p:txBody>
          <a:bodyPr>
            <a:normAutofit/>
          </a:bodyPr>
          <a:lstStyle/>
          <a:p>
            <a:pPr marL="0" marR="0" indent="45720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-&gt;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L</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to   |</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-&gt;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L</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  |</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since this leaves invariant the scalar product &lt;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invariant.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a full invariance requires that the action of </a:t>
            </a:r>
            <a:r>
              <a:rPr lang="en-US" sz="1800" dirty="0">
                <a:effectLst/>
                <a:latin typeface="Calibri" panose="020F0502020204030204" pitchFamily="34" charset="0"/>
                <a:ea typeface="Calibri" panose="020F0502020204030204" pitchFamily="34" charset="0"/>
                <a:cs typeface="Calibri" panose="020F0502020204030204" pitchFamily="34" charset="0"/>
              </a:rPr>
              <a:t>D</a:t>
            </a:r>
            <a:r>
              <a:rPr lang="en-US" sz="1800" baseline="30000" dirty="0">
                <a:effectLst/>
                <a:latin typeface="Symbol" panose="05050102010706020507" pitchFamily="18" charset="2"/>
                <a:ea typeface="Calibri" panose="020F0502020204030204" pitchFamily="34" charset="0"/>
                <a:cs typeface="Calibri" panose="020F0502020204030204" pitchFamily="34" charset="0"/>
              </a:rPr>
              <a:t>m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must also leave the scalar product invariant. Then it follows that when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&lt;</a:t>
            </a:r>
            <a:r>
              <a:rPr lang="en-US" sz="1800" dirty="0" err="1">
                <a:effectLst/>
                <a:latin typeface="Calibri" panose="020F0502020204030204" pitchFamily="34" charset="0"/>
                <a:ea typeface="Calibri" panose="020F0502020204030204" pitchFamily="34" charset="0"/>
                <a:cs typeface="Calibri" panose="020F0502020204030204" pitchFamily="34" charset="0"/>
              </a:rPr>
              <a:t>y|D</a:t>
            </a:r>
            <a:r>
              <a:rPr lang="en-US" sz="1800" baseline="30000" dirty="0" err="1">
                <a:effectLst/>
                <a:latin typeface="Symbol" panose="05050102010706020507" pitchFamily="18" charset="2"/>
                <a:ea typeface="Calibri" panose="020F0502020204030204" pitchFamily="34" charset="0"/>
                <a:cs typeface="Calibri" panose="020F0502020204030204" pitchFamily="34" charset="0"/>
              </a:rPr>
              <a:t>m</a:t>
            </a:r>
            <a:r>
              <a:rPr lang="en-US" sz="1800" baseline="30000" dirty="0">
                <a:effectLst/>
                <a:latin typeface="Symbol" panose="05050102010706020507" pitchFamily="18" charset="2"/>
                <a:ea typeface="Calibri" panose="020F0502020204030204" pitchFamily="34" charset="0"/>
                <a:cs typeface="Calibri" panose="020F0502020204030204" pitchFamily="34" charset="0"/>
              </a:rPr>
              <a:t> </a:t>
            </a:r>
            <a:r>
              <a:rPr lang="en-US" sz="1800" dirty="0">
                <a:effectLst/>
                <a:latin typeface="Symbol" panose="05050102010706020507" pitchFamily="18" charset="2"/>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ħ</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g</a:t>
            </a:r>
            <a:r>
              <a:rPr lang="en-US" sz="1800" baseline="30000" dirty="0" err="1">
                <a:effectLst/>
                <a:latin typeface="Symbol" panose="05050102010706020507" pitchFamily="18" charset="2"/>
                <a:ea typeface="Calibri" panose="020F0502020204030204" pitchFamily="34" charset="0"/>
                <a:cs typeface="Calibri" panose="020F0502020204030204" pitchFamily="34" charset="0"/>
              </a:rPr>
              <a:t>mb</a:t>
            </a:r>
            <a:r>
              <a:rPr lang="en-US" sz="1800" dirty="0">
                <a:effectLst/>
                <a:latin typeface="Calibri" panose="020F0502020204030204" pitchFamily="34" charset="0"/>
                <a:ea typeface="Calibri" panose="020F0502020204030204" pitchFamily="34" charset="0"/>
                <a:cs typeface="Calibri" panose="020F0502020204030204" pitchFamily="34" charset="0"/>
              </a:rPr>
              <a:t>(y)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y</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b</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 </a:t>
            </a:r>
            <a:r>
              <a:rPr lang="en-US" sz="1800" dirty="0">
                <a:effectLst/>
                <a:latin typeface="Symbol" panose="05050102010706020507" pitchFamily="18" charset="2"/>
                <a:ea typeface="Calibri" panose="020F0502020204030204" pitchFamily="34" charset="0"/>
                <a:cs typeface="Times New Roman" panose="02020603050405020304" pitchFamily="18" charset="0"/>
              </a:rPr>
              <a:t>G(</a:t>
            </a:r>
            <a:r>
              <a:rPr lang="en-US" sz="1800" dirty="0">
                <a:effectLst/>
                <a:latin typeface="Calibri" panose="020F0502020204030204" pitchFamily="34" charset="0"/>
                <a:ea typeface="Calibri" panose="020F0502020204030204" pitchFamily="34" charset="0"/>
                <a:cs typeface="Calibri" panose="020F0502020204030204" pitchFamily="34" charset="0"/>
              </a:rPr>
              <a:t>y</a:t>
            </a:r>
            <a:r>
              <a:rPr lang="en-US" sz="1800" dirty="0">
                <a:effectLst/>
                <a:latin typeface="Symbol" panose="05050102010706020507" pitchFamily="18" charset="2"/>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Calibri" panose="020F0502020204030204" pitchFamily="34" charset="0"/>
                <a:cs typeface="Calibri" panose="020F0502020204030204" pitchFamily="34" charset="0"/>
              </a:rPr>
              <a:t>A</a:t>
            </a:r>
            <a:r>
              <a:rPr lang="en-US" sz="1800" baseline="30000" dirty="0">
                <a:effectLst/>
                <a:latin typeface="Symbol" panose="05050102010706020507" pitchFamily="18" charset="2"/>
                <a:ea typeface="Calibri" panose="020F0502020204030204" pitchFamily="34" charset="0"/>
                <a:cs typeface="Calibri" panose="020F0502020204030204" pitchFamily="34" charset="0"/>
              </a:rPr>
              <a:t>m</a:t>
            </a:r>
            <a:r>
              <a:rPr lang="en-US" sz="1800" dirty="0">
                <a:effectLst/>
                <a:latin typeface="Calibri" panose="020F0502020204030204" pitchFamily="34" charset="0"/>
                <a:ea typeface="Calibri" panose="020F0502020204030204" pitchFamily="34" charset="0"/>
                <a:cs typeface="Calibri" panose="020F0502020204030204" pitchFamily="34" charset="0"/>
              </a:rPr>
              <a:t>(y) ) &lt;y|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acts upon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L</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one gets:			(4.2)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 </a:t>
            </a:r>
            <a:r>
              <a:rPr lang="en-US" sz="1800" baseline="-25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&lt;y|</a:t>
            </a:r>
            <a:r>
              <a:rPr lang="en-US" sz="1800" dirty="0">
                <a:effectLst/>
                <a:latin typeface="Symbol" panose="05050102010706020507" pitchFamily="18" charset="2"/>
                <a:ea typeface="Calibri" panose="020F0502020204030204" pitchFamily="34" charset="0"/>
                <a:cs typeface="Times New Roman" panose="02020603050405020304" pitchFamily="18" charset="0"/>
              </a:rPr>
              <a: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L</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 </a:t>
            </a:r>
            <a:r>
              <a:rPr lang="en-US" sz="1800" dirty="0">
                <a:effectLst/>
                <a:latin typeface="Symbol" panose="05050102010706020507" pitchFamily="18" charset="2"/>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ħ</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g</a:t>
            </a:r>
            <a:r>
              <a:rPr lang="en-US" sz="1800" baseline="30000" dirty="0" err="1">
                <a:effectLst/>
                <a:latin typeface="Symbol" panose="05050102010706020507" pitchFamily="18" charset="2"/>
                <a:ea typeface="Calibri" panose="020F0502020204030204" pitchFamily="34" charset="0"/>
                <a:cs typeface="Calibri" panose="020F0502020204030204" pitchFamily="34" charset="0"/>
              </a:rPr>
              <a:t>mb</a:t>
            </a:r>
            <a:r>
              <a:rPr lang="en-US" sz="1800" dirty="0">
                <a:effectLst/>
                <a:latin typeface="Calibri" panose="020F0502020204030204" pitchFamily="34" charset="0"/>
                <a:ea typeface="Calibri" panose="020F0502020204030204" pitchFamily="34" charset="0"/>
                <a:cs typeface="Calibri" panose="020F0502020204030204" pitchFamily="34" charset="0"/>
              </a:rPr>
              <a:t>(y)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y</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b</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 </a:t>
            </a:r>
            <a:r>
              <a:rPr lang="en-US" sz="1800" dirty="0">
                <a:effectLst/>
                <a:latin typeface="Symbol" panose="05050102010706020507" pitchFamily="18" charset="2"/>
                <a:ea typeface="Calibri" panose="020F0502020204030204" pitchFamily="34" charset="0"/>
                <a:cs typeface="Times New Roman" panose="02020603050405020304" pitchFamily="18" charset="0"/>
              </a:rPr>
              <a:t>G(</a:t>
            </a:r>
            <a:r>
              <a:rPr lang="en-US" sz="1800" dirty="0">
                <a:effectLst/>
                <a:latin typeface="Calibri" panose="020F0502020204030204" pitchFamily="34" charset="0"/>
                <a:ea typeface="Calibri" panose="020F0502020204030204" pitchFamily="34" charset="0"/>
                <a:cs typeface="Calibri" panose="020F0502020204030204" pitchFamily="34" charset="0"/>
              </a:rPr>
              <a:t>y</a:t>
            </a:r>
            <a:r>
              <a:rPr lang="en-US" sz="1800" dirty="0">
                <a:effectLst/>
                <a:latin typeface="Symbol" panose="05050102010706020507" pitchFamily="18" charset="2"/>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Calibri" panose="020F0502020204030204" pitchFamily="34" charset="0"/>
                <a:cs typeface="Calibri" panose="020F0502020204030204" pitchFamily="34" charset="0"/>
              </a:rPr>
              <a:t>A</a:t>
            </a:r>
            <a:r>
              <a:rPr lang="en-US" sz="1800" baseline="30000" dirty="0">
                <a:effectLst/>
                <a:latin typeface="Symbol" panose="05050102010706020507" pitchFamily="18" charset="2"/>
                <a:ea typeface="Calibri" panose="020F0502020204030204" pitchFamily="34" charset="0"/>
                <a:cs typeface="Calibri" panose="020F0502020204030204" pitchFamily="34" charset="0"/>
              </a:rPr>
              <a:t>m</a:t>
            </a:r>
            <a:r>
              <a:rPr lang="en-US" sz="1800" dirty="0">
                <a:effectLst/>
                <a:latin typeface="Calibri" panose="020F0502020204030204" pitchFamily="34" charset="0"/>
                <a:ea typeface="Calibri" panose="020F0502020204030204" pitchFamily="34" charset="0"/>
                <a:cs typeface="Calibri" panose="020F0502020204030204" pitchFamily="34" charset="0"/>
              </a:rPr>
              <a:t>(y) )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L</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&lt;y|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L</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ħ</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g</a:t>
            </a:r>
            <a:r>
              <a:rPr lang="en-US" sz="1800" baseline="30000" dirty="0" err="1">
                <a:effectLst/>
                <a:latin typeface="Symbol" panose="05050102010706020507" pitchFamily="18" charset="2"/>
                <a:ea typeface="Calibri" panose="020F0502020204030204" pitchFamily="34" charset="0"/>
                <a:cs typeface="Calibri" panose="020F0502020204030204" pitchFamily="34" charset="0"/>
              </a:rPr>
              <a:t>mb</a:t>
            </a:r>
            <a:r>
              <a:rPr lang="en-US" sz="1800" dirty="0">
                <a:effectLst/>
                <a:latin typeface="Calibri" panose="020F0502020204030204" pitchFamily="34" charset="0"/>
                <a:ea typeface="Calibri" panose="020F0502020204030204" pitchFamily="34" charset="0"/>
                <a:cs typeface="Calibri" panose="020F0502020204030204" pitchFamily="34" charset="0"/>
              </a:rPr>
              <a:t>(y) </a:t>
            </a:r>
            <a:r>
              <a:rPr lang="en-US" sz="1800" dirty="0">
                <a:effectLst/>
                <a:latin typeface="Symbol" panose="05050102010706020507" pitchFamily="18" charset="2"/>
                <a:ea typeface="Calibri" panose="020F0502020204030204" pitchFamily="34" charset="0"/>
                <a:cs typeface="Times New Roman" panose="02020603050405020304" pitchFamily="18" charset="0"/>
              </a:rPr>
              <a:t>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1800" dirty="0">
                <a:effectLst/>
                <a:latin typeface="Symbol" panose="05050102010706020507" pitchFamily="18" charset="2"/>
                <a:ea typeface="Calibri" panose="020F0502020204030204" pitchFamily="34" charset="0"/>
                <a:cs typeface="Times New Roman" panose="02020603050405020304" pitchFamily="18" charset="0"/>
              </a:rPr>
              <a:t>)</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y</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b­­</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a:effectLst/>
                <a:latin typeface="Symbol" panose="05050102010706020507" pitchFamily="18" charset="2"/>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ħ</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g</a:t>
            </a:r>
            <a:r>
              <a:rPr lang="en-US" sz="1800" baseline="30000" dirty="0" err="1">
                <a:effectLst/>
                <a:latin typeface="Symbol" panose="05050102010706020507" pitchFamily="18" charset="2"/>
                <a:ea typeface="Calibri" panose="020F0502020204030204" pitchFamily="34" charset="0"/>
                <a:cs typeface="Calibri" panose="020F0502020204030204" pitchFamily="34" charset="0"/>
              </a:rPr>
              <a:t>mb</a:t>
            </a:r>
            <a:r>
              <a:rPr lang="en-US" sz="1800" dirty="0">
                <a:effectLst/>
                <a:latin typeface="Calibri" panose="020F0502020204030204" pitchFamily="34" charset="0"/>
                <a:ea typeface="Calibri" panose="020F0502020204030204" pitchFamily="34" charset="0"/>
                <a:cs typeface="Calibri" panose="020F0502020204030204" pitchFamily="34" charset="0"/>
              </a:rPr>
              <a:t>(y)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y</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b</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 G(</a:t>
            </a:r>
            <a:r>
              <a:rPr lang="en-US" sz="1800" dirty="0">
                <a:effectLst/>
                <a:latin typeface="Calibri" panose="020F0502020204030204" pitchFamily="34" charset="0"/>
                <a:ea typeface="Calibri" panose="020F0502020204030204" pitchFamily="34" charset="0"/>
                <a:cs typeface="Calibri" panose="020F0502020204030204" pitchFamily="34" charset="0"/>
              </a:rPr>
              <a:t>y</a:t>
            </a:r>
            <a:r>
              <a:rPr lang="en-US" sz="1800" dirty="0">
                <a:effectLst/>
                <a:latin typeface="Symbol" panose="05050102010706020507" pitchFamily="18" charset="2"/>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Calibri" panose="020F0502020204030204" pitchFamily="34" charset="0"/>
                <a:cs typeface="Calibri" panose="020F0502020204030204" pitchFamily="34" charset="0"/>
              </a:rPr>
              <a:t>A</a:t>
            </a:r>
            <a:r>
              <a:rPr lang="en-US" sz="1800" baseline="30000" dirty="0">
                <a:effectLst/>
                <a:latin typeface="Symbol" panose="05050102010706020507" pitchFamily="18" charset="2"/>
                <a:ea typeface="Calibri" panose="020F0502020204030204" pitchFamily="34" charset="0"/>
                <a:cs typeface="Calibri" panose="020F0502020204030204" pitchFamily="34" charset="0"/>
              </a:rPr>
              <a:t>m</a:t>
            </a:r>
            <a:r>
              <a:rPr lang="en-US" sz="1800" dirty="0">
                <a:effectLst/>
                <a:latin typeface="Calibri" panose="020F0502020204030204" pitchFamily="34" charset="0"/>
                <a:ea typeface="Calibri" panose="020F0502020204030204" pitchFamily="34" charset="0"/>
                <a:cs typeface="Calibri" panose="020F0502020204030204" pitchFamily="34" charset="0"/>
              </a:rPr>
              <a:t>(y) )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Calibri" panose="020F0502020204030204" pitchFamily="34" charset="0"/>
              </a:rPr>
              <a:t>&lt;y|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Symbol" panose="05050102010706020507" pitchFamily="18" charset="2"/>
                <a:ea typeface="Calibri" panose="020F0502020204030204" pitchFamily="34" charset="0"/>
                <a:cs typeface="Times New Roman" panose="02020603050405020304" pitchFamily="18" charset="0"/>
              </a:rPr>
              <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&gt;)).		(4.4)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81724896-BD89-E27C-7275-A0B427A2E60F}"/>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0880B9F9-7302-DF3C-9557-BF02DCEC34C8}"/>
              </a:ext>
            </a:extLst>
          </p:cNvPr>
          <p:cNvSpPr>
            <a:spLocks noGrp="1"/>
          </p:cNvSpPr>
          <p:nvPr>
            <p:ph type="sldNum" sz="quarter" idx="12"/>
          </p:nvPr>
        </p:nvSpPr>
        <p:spPr/>
        <p:txBody>
          <a:bodyPr/>
          <a:lstStyle/>
          <a:p>
            <a:fld id="{79C9054C-E1B5-4C07-BAE6-A150A841A84F}" type="slidenum">
              <a:rPr lang="en-US" smtClean="0"/>
              <a:t>36</a:t>
            </a:fld>
            <a:endParaRPr lang="en-US"/>
          </a:p>
        </p:txBody>
      </p:sp>
    </p:spTree>
    <p:extLst>
      <p:ext uri="{BB962C8B-B14F-4D97-AF65-F5344CB8AC3E}">
        <p14:creationId xmlns:p14="http://schemas.microsoft.com/office/powerpoint/2010/main" val="5615108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75C96-4E48-2B1C-4894-8DDB747C7E84}"/>
              </a:ext>
            </a:extLst>
          </p:cNvPr>
          <p:cNvSpPr>
            <a:spLocks noGrp="1"/>
          </p:cNvSpPr>
          <p:nvPr>
            <p:ph type="title"/>
          </p:nvPr>
        </p:nvSpPr>
        <p:spPr/>
        <p:txBody>
          <a:bodyPr/>
          <a:lstStyle/>
          <a:p>
            <a:r>
              <a:rPr lang="en-US" dirty="0"/>
              <a:t>Thus, the gauge transformations give:</a:t>
            </a:r>
          </a:p>
        </p:txBody>
      </p:sp>
      <p:sp>
        <p:nvSpPr>
          <p:cNvPr id="3" name="Content Placeholder 2">
            <a:extLst>
              <a:ext uri="{FF2B5EF4-FFF2-40B4-BE49-F238E27FC236}">
                <a16:creationId xmlns:a16="http://schemas.microsoft.com/office/drawing/2014/main" id="{2793B2E0-9AB2-9D12-DF67-148829F3A890}"/>
              </a:ext>
            </a:extLst>
          </p:cNvPr>
          <p:cNvSpPr>
            <a:spLocks noGrp="1"/>
          </p:cNvSpPr>
          <p:nvPr>
            <p:ph idx="1"/>
          </p:nvPr>
        </p:nvSpPr>
        <p:spPr/>
        <p:txBody>
          <a:bodyPr>
            <a:normAutofit fontScale="85000" lnSpcReduction="10000"/>
          </a:bodyPr>
          <a:lstStyle/>
          <a:p>
            <a:pPr marL="0" marR="0">
              <a:lnSpc>
                <a:spcPct val="115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So, it follows that A must also transform as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nSpc>
                <a:spcPct val="115000"/>
              </a:lnSpc>
              <a:spcBef>
                <a:spcPts val="0"/>
              </a:spcBef>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A</a:t>
            </a:r>
            <a:r>
              <a:rPr lang="en-US" sz="2800" baseline="30000" dirty="0">
                <a:effectLst/>
                <a:latin typeface="Symbol" panose="05050102010706020507" pitchFamily="18" charset="2"/>
                <a:ea typeface="Calibri" panose="020F0502020204030204" pitchFamily="34" charset="0"/>
                <a:cs typeface="Calibri" panose="020F0502020204030204" pitchFamily="34" charset="0"/>
              </a:rPr>
              <a:t>m</a:t>
            </a:r>
            <a:r>
              <a:rPr lang="en-US" sz="2800" dirty="0">
                <a:effectLst/>
                <a:latin typeface="Calibri" panose="020F0502020204030204" pitchFamily="34" charset="0"/>
                <a:ea typeface="Calibri" panose="020F0502020204030204" pitchFamily="34" charset="0"/>
                <a:cs typeface="Calibri" panose="020F0502020204030204" pitchFamily="34" charset="0"/>
              </a:rPr>
              <a:t>(y) -&gt; A</a:t>
            </a:r>
            <a:r>
              <a:rPr lang="en-US" sz="2800" baseline="30000" dirty="0">
                <a:effectLst/>
                <a:latin typeface="Symbol" panose="05050102010706020507" pitchFamily="18" charset="2"/>
                <a:ea typeface="Calibri" panose="020F0502020204030204" pitchFamily="34" charset="0"/>
                <a:cs typeface="Calibri" panose="020F0502020204030204" pitchFamily="34" charset="0"/>
              </a:rPr>
              <a:t>m</a:t>
            </a:r>
            <a:r>
              <a:rPr lang="en-US" sz="2800" dirty="0">
                <a:effectLst/>
                <a:latin typeface="Calibri" panose="020F0502020204030204" pitchFamily="34" charset="0"/>
                <a:ea typeface="Calibri" panose="020F0502020204030204" pitchFamily="34" charset="0"/>
                <a:cs typeface="Calibri" panose="020F0502020204030204" pitchFamily="34" charset="0"/>
              </a:rPr>
              <a:t>(y) - </a:t>
            </a:r>
            <a:r>
              <a:rPr lang="en-US" sz="2800" dirty="0">
                <a:effectLst/>
                <a:latin typeface="Symbol" panose="05050102010706020507" pitchFamily="18" charset="2"/>
                <a:ea typeface="Calibri" panose="020F0502020204030204" pitchFamily="34" charset="0"/>
                <a:cs typeface="Calibri" panose="020F0502020204030204" pitchFamily="34" charset="0"/>
              </a:rPr>
              <a:t> (</a:t>
            </a:r>
            <a:r>
              <a:rPr lang="en-US" sz="2800" dirty="0" err="1">
                <a:effectLst/>
                <a:latin typeface="Calibri" panose="020F0502020204030204" pitchFamily="34" charset="0"/>
                <a:ea typeface="Calibri" panose="020F0502020204030204" pitchFamily="34" charset="0"/>
                <a:cs typeface="Calibri" panose="020F0502020204030204" pitchFamily="34" charset="0"/>
              </a:rPr>
              <a:t>i</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ħ</a:t>
            </a:r>
            <a:r>
              <a:rPr lang="en-US" sz="2800" dirty="0">
                <a:effectLst/>
                <a:latin typeface="Calibri" panose="020F0502020204030204" pitchFamily="34" charset="0"/>
                <a:ea typeface="Calibri" panose="020F0502020204030204" pitchFamily="34" charset="0"/>
                <a:cs typeface="Calibri" panose="020F0502020204030204" pitchFamily="34" charset="0"/>
              </a:rPr>
              <a:t> </a:t>
            </a:r>
            <a:r>
              <a:rPr lang="en-US" sz="28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g</a:t>
            </a:r>
            <a:r>
              <a:rPr lang="en-US" sz="2800" baseline="30000" dirty="0" err="1">
                <a:solidFill>
                  <a:srgbClr val="FF0000"/>
                </a:solidFill>
                <a:effectLst/>
                <a:latin typeface="Symbol" panose="05050102010706020507" pitchFamily="18" charset="2"/>
                <a:ea typeface="Calibri" panose="020F0502020204030204" pitchFamily="34" charset="0"/>
                <a:cs typeface="Calibri" panose="020F0502020204030204" pitchFamily="34" charset="0"/>
              </a:rPr>
              <a:t>mb</a:t>
            </a:r>
            <a:r>
              <a:rPr lang="en-US" sz="2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(y) </a:t>
            </a:r>
            <a:r>
              <a:rPr lang="en-US" sz="2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2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2800" dirty="0">
                <a:latin typeface="Symbol" panose="05050102010706020507" pitchFamily="18" charset="2"/>
                <a:ea typeface="Calibri" panose="020F0502020204030204" pitchFamily="34" charset="0"/>
                <a:cs typeface="Times New Roman" panose="02020603050405020304" pitchFamily="18" charset="0"/>
              </a:rPr>
              <a:t>L (</a:t>
            </a:r>
            <a:r>
              <a:rPr lang="en-US" sz="2800" dirty="0">
                <a:latin typeface="Times New Roman" panose="02020603050405020304" pitchFamily="18" charset="0"/>
                <a:ea typeface="Calibri" panose="020F0502020204030204" pitchFamily="34" charset="0"/>
                <a:cs typeface="Times New Roman" panose="02020603050405020304" pitchFamily="18" charset="0"/>
              </a:rPr>
              <a:t>y</a:t>
            </a:r>
            <a:r>
              <a:rPr lang="en-US" sz="2800" dirty="0">
                <a:latin typeface="Symbol" panose="05050102010706020507" pitchFamily="18" charset="2"/>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err="1">
                <a:effectLst/>
                <a:latin typeface="Calibri" panose="020F0502020204030204" pitchFamily="34" charset="0"/>
                <a:ea typeface="Calibri" panose="020F0502020204030204" pitchFamily="34" charset="0"/>
                <a:cs typeface="Calibri" panose="020F0502020204030204" pitchFamily="34" charset="0"/>
              </a:rPr>
              <a:t>y</a:t>
            </a:r>
            <a:r>
              <a:rPr lang="en-US" sz="2800" baseline="30000" dirty="0" err="1">
                <a:effectLst/>
                <a:latin typeface="Symbol" panose="05050102010706020507" pitchFamily="18" charset="2"/>
                <a:ea typeface="Calibri" panose="020F0502020204030204" pitchFamily="34" charset="0"/>
                <a:cs typeface="Times New Roman" panose="02020603050405020304" pitchFamily="18" charset="0"/>
              </a:rPr>
              <a:t>b­­</a:t>
            </a:r>
            <a:r>
              <a:rPr lang="en-US" sz="2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marL="0" indent="457200">
              <a:lnSpc>
                <a:spcPct val="115000"/>
              </a:lnSpc>
              <a:spcBef>
                <a:spcPts val="0"/>
              </a:spcBef>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which holds for ALL of the intermediate bosons in the SM in order to cancel the derivative of the position dependent phase </a:t>
            </a:r>
            <a:r>
              <a:rPr lang="en-US" sz="2800" dirty="0">
                <a:effectLst/>
                <a:latin typeface="Symbol" panose="05050102010706020507" pitchFamily="18" charset="2"/>
                <a:ea typeface="Calibri" panose="020F0502020204030204" pitchFamily="34" charset="0"/>
                <a:cs typeface="Times New Roman" panose="02020603050405020304" pitchFamily="18" charset="0"/>
              </a:rPr>
              <a:t>L</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u="sng"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Thus. the metric function must now be included in the gauge transformations of the SM in this specific manner thereby integrating gravitation with the SM bosons. The </a:t>
            </a:r>
            <a:r>
              <a:rPr lang="en-US" sz="2800" dirty="0">
                <a:effectLst/>
                <a:latin typeface="Symbol" panose="05050102010706020507" pitchFamily="18" charset="2"/>
                <a:ea typeface="Calibri" panose="020F0502020204030204" pitchFamily="34" charset="0"/>
                <a:cs typeface="Times New Roman" panose="02020603050405020304" pitchFamily="18" charset="0"/>
              </a:rPr>
              <a:t>G(</a:t>
            </a:r>
            <a:r>
              <a:rPr lang="en-US" sz="2800" dirty="0">
                <a:effectLst/>
                <a:latin typeface="Calibri" panose="020F0502020204030204" pitchFamily="34" charset="0"/>
                <a:ea typeface="Calibri" panose="020F0502020204030204" pitchFamily="34" charset="0"/>
                <a:cs typeface="Calibri" panose="020F0502020204030204" pitchFamily="34" charset="0"/>
              </a:rPr>
              <a:t>y</a:t>
            </a:r>
            <a:r>
              <a:rPr lang="en-US" sz="2800" dirty="0">
                <a:effectLst/>
                <a:latin typeface="Symbol" panose="05050102010706020507" pitchFamily="18" charset="2"/>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function disappears when the </a:t>
            </a:r>
            <a:r>
              <a:rPr lang="en-US" sz="2800" dirty="0" err="1">
                <a:effectLst/>
                <a:latin typeface="Calibri" panose="020F0502020204030204" pitchFamily="34" charset="0"/>
                <a:ea typeface="Calibri" panose="020F0502020204030204" pitchFamily="34" charset="0"/>
                <a:cs typeface="Calibri" panose="020F0502020204030204" pitchFamily="34" charset="0"/>
              </a:rPr>
              <a:t>g</a:t>
            </a:r>
            <a:r>
              <a:rPr lang="en-US" sz="2800" baseline="30000" dirty="0" err="1">
                <a:effectLst/>
                <a:latin typeface="Symbol" panose="05050102010706020507" pitchFamily="18" charset="2"/>
                <a:ea typeface="Calibri" panose="020F0502020204030204" pitchFamily="34" charset="0"/>
                <a:cs typeface="Calibri" panose="020F0502020204030204" pitchFamily="34" charset="0"/>
              </a:rPr>
              <a:t>mb</a:t>
            </a:r>
            <a:r>
              <a:rPr lang="en-US" sz="2800" dirty="0">
                <a:effectLst/>
                <a:latin typeface="Calibri" panose="020F0502020204030204" pitchFamily="34" charset="0"/>
                <a:ea typeface="Calibri" panose="020F0502020204030204" pitchFamily="34" charset="0"/>
                <a:cs typeface="Calibri" panose="020F0502020204030204" pitchFamily="34" charset="0"/>
              </a:rPr>
              <a:t>(y) </a:t>
            </a:r>
            <a:r>
              <a:rPr lang="en-US" sz="2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2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err="1">
                <a:effectLst/>
                <a:latin typeface="Calibri" panose="020F0502020204030204" pitchFamily="34" charset="0"/>
                <a:ea typeface="Calibri" panose="020F0502020204030204" pitchFamily="34" charset="0"/>
                <a:cs typeface="Calibri" panose="020F0502020204030204" pitchFamily="34" charset="0"/>
              </a:rPr>
              <a:t>y</a:t>
            </a:r>
            <a:r>
              <a:rPr lang="en-US" sz="2800" baseline="30000" dirty="0" err="1">
                <a:effectLst/>
                <a:latin typeface="Symbol" panose="05050102010706020507" pitchFamily="18" charset="2"/>
                <a:ea typeface="Calibri" panose="020F0502020204030204" pitchFamily="34" charset="0"/>
                <a:cs typeface="Times New Roman" panose="02020603050405020304" pitchFamily="18" charset="0"/>
              </a:rPr>
              <a:t>b</a:t>
            </a:r>
            <a:r>
              <a:rPr lang="en-US" sz="2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on a scalar function but when acting on a vector function (such as </a:t>
            </a:r>
            <a:r>
              <a:rPr lang="en-US" sz="2800" dirty="0">
                <a:effectLst/>
                <a:latin typeface="Calibri" panose="020F0502020204030204" pitchFamily="34" charset="0"/>
                <a:ea typeface="Calibri" panose="020F0502020204030204" pitchFamily="34" charset="0"/>
                <a:cs typeface="Calibri" panose="020F0502020204030204" pitchFamily="34" charset="0"/>
              </a:rPr>
              <a:t>A</a:t>
            </a:r>
            <a:r>
              <a:rPr lang="en-US" sz="2800" baseline="30000" dirty="0">
                <a:effectLst/>
                <a:latin typeface="Symbol" panose="05050102010706020507" pitchFamily="18" charset="2"/>
                <a:ea typeface="Calibri" panose="020F0502020204030204" pitchFamily="34" charset="0"/>
                <a:cs typeface="Calibri" panose="020F0502020204030204" pitchFamily="34" charset="0"/>
              </a:rPr>
              <a:t>m</a:t>
            </a:r>
            <a:r>
              <a:rPr lang="en-US" sz="2800" dirty="0">
                <a:effectLst/>
                <a:latin typeface="Calibri" panose="020F0502020204030204" pitchFamily="34" charset="0"/>
                <a:ea typeface="Calibri" panose="020F0502020204030204" pitchFamily="34" charset="0"/>
                <a:cs typeface="Calibri" panose="020F0502020204030204" pitchFamily="34" charset="0"/>
              </a:rPr>
              <a:t>(y) ) these Christoffel functions must be included in order to maintain Riemannian covariance and also when acting on the spinor functions (in a different form).</a:t>
            </a:r>
            <a:endParaRPr lang="en-US" dirty="0"/>
          </a:p>
        </p:txBody>
      </p:sp>
      <p:sp>
        <p:nvSpPr>
          <p:cNvPr id="4" name="Footer Placeholder 3">
            <a:extLst>
              <a:ext uri="{FF2B5EF4-FFF2-40B4-BE49-F238E27FC236}">
                <a16:creationId xmlns:a16="http://schemas.microsoft.com/office/drawing/2014/main" id="{ADAC1F4C-0CB0-45B9-397E-DFF6A8AFDC72}"/>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89D8F8F7-6447-5CE2-F468-C296B9432682}"/>
              </a:ext>
            </a:extLst>
          </p:cNvPr>
          <p:cNvSpPr>
            <a:spLocks noGrp="1"/>
          </p:cNvSpPr>
          <p:nvPr>
            <p:ph type="sldNum" sz="quarter" idx="12"/>
          </p:nvPr>
        </p:nvSpPr>
        <p:spPr/>
        <p:txBody>
          <a:bodyPr/>
          <a:lstStyle/>
          <a:p>
            <a:fld id="{79C9054C-E1B5-4C07-BAE6-A150A841A84F}" type="slidenum">
              <a:rPr lang="en-US" smtClean="0"/>
              <a:t>37</a:t>
            </a:fld>
            <a:endParaRPr lang="en-US"/>
          </a:p>
        </p:txBody>
      </p:sp>
    </p:spTree>
    <p:extLst>
      <p:ext uri="{BB962C8B-B14F-4D97-AF65-F5344CB8AC3E}">
        <p14:creationId xmlns:p14="http://schemas.microsoft.com/office/powerpoint/2010/main" val="2028716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also has an Altered Uncertainty Principle</a:t>
            </a:r>
          </a:p>
        </p:txBody>
      </p:sp>
      <p:sp>
        <p:nvSpPr>
          <p:cNvPr id="3" name="Content Placeholder 2"/>
          <p:cNvSpPr>
            <a:spLocks noGrp="1"/>
          </p:cNvSpPr>
          <p:nvPr>
            <p:ph idx="1"/>
          </p:nvPr>
        </p:nvSpPr>
        <p:spPr/>
        <p:txBody>
          <a:bodyPr>
            <a:normAutofit fontScale="92500" lnSpcReduction="20000"/>
          </a:bodyPr>
          <a:lstStyle/>
          <a:p>
            <a:r>
              <a:rPr lang="en-US" dirty="0"/>
              <a:t>We now get the altered uncertainty principle in the gravitational field of a star:</a:t>
            </a:r>
          </a:p>
          <a:p>
            <a:r>
              <a:rPr lang="en-US" dirty="0" err="1">
                <a:solidFill>
                  <a:srgbClr val="FF0000"/>
                </a:solidFill>
                <a:latin typeface="Symbol" panose="05050102010706020507" pitchFamily="18" charset="2"/>
              </a:rPr>
              <a:t>D</a:t>
            </a:r>
            <a:r>
              <a:rPr lang="en-US" dirty="0" err="1">
                <a:solidFill>
                  <a:srgbClr val="FF0000"/>
                </a:solidFill>
              </a:rPr>
              <a:t>X</a:t>
            </a:r>
            <a:r>
              <a:rPr lang="en-US" baseline="-25000" dirty="0" err="1">
                <a:solidFill>
                  <a:srgbClr val="FF0000"/>
                </a:solidFill>
              </a:rPr>
              <a:t>r</a:t>
            </a:r>
            <a:r>
              <a:rPr lang="en-US" dirty="0">
                <a:solidFill>
                  <a:srgbClr val="FF0000"/>
                </a:solidFill>
              </a:rPr>
              <a:t> </a:t>
            </a:r>
            <a:r>
              <a:rPr lang="en-US" dirty="0" err="1">
                <a:solidFill>
                  <a:srgbClr val="FF0000"/>
                </a:solidFill>
                <a:latin typeface="Symbol" panose="05050102010706020507" pitchFamily="18" charset="2"/>
              </a:rPr>
              <a:t>D</a:t>
            </a:r>
            <a:r>
              <a:rPr lang="en-US" dirty="0" err="1">
                <a:solidFill>
                  <a:srgbClr val="FF0000"/>
                </a:solidFill>
              </a:rPr>
              <a:t>D</a:t>
            </a:r>
            <a:r>
              <a:rPr lang="en-US" baseline="-25000" dirty="0" err="1">
                <a:solidFill>
                  <a:srgbClr val="FF0000"/>
                </a:solidFill>
              </a:rPr>
              <a:t>r</a:t>
            </a:r>
            <a:r>
              <a:rPr lang="en-US" dirty="0">
                <a:solidFill>
                  <a:srgbClr val="FF0000"/>
                </a:solidFill>
              </a:rPr>
              <a:t> ≥ (ћ/2)(1/(1-r</a:t>
            </a:r>
            <a:r>
              <a:rPr lang="en-US" baseline="-25000" dirty="0">
                <a:solidFill>
                  <a:srgbClr val="FF0000"/>
                </a:solidFill>
              </a:rPr>
              <a:t>s</a:t>
            </a:r>
            <a:r>
              <a:rPr lang="en-US" dirty="0">
                <a:solidFill>
                  <a:srgbClr val="FF0000"/>
                </a:solidFill>
              </a:rPr>
              <a:t>/r)) </a:t>
            </a:r>
            <a:r>
              <a:rPr lang="en-US" dirty="0"/>
              <a:t>and</a:t>
            </a:r>
            <a:r>
              <a:rPr lang="en-US" dirty="0">
                <a:solidFill>
                  <a:srgbClr val="FF0000"/>
                </a:solidFill>
              </a:rPr>
              <a:t> </a:t>
            </a:r>
            <a:r>
              <a:rPr lang="en-US" dirty="0">
                <a:solidFill>
                  <a:srgbClr val="FF0000"/>
                </a:solidFill>
                <a:latin typeface="Symbol" panose="05050102010706020507" pitchFamily="18" charset="2"/>
              </a:rPr>
              <a:t>D</a:t>
            </a:r>
            <a:r>
              <a:rPr lang="en-US" dirty="0">
                <a:solidFill>
                  <a:srgbClr val="FF0000"/>
                </a:solidFill>
              </a:rPr>
              <a:t>t </a:t>
            </a:r>
            <a:r>
              <a:rPr lang="en-US" dirty="0" err="1">
                <a:solidFill>
                  <a:srgbClr val="FF0000"/>
                </a:solidFill>
                <a:latin typeface="Symbol" panose="05050102010706020507" pitchFamily="18" charset="2"/>
              </a:rPr>
              <a:t>D</a:t>
            </a:r>
            <a:r>
              <a:rPr lang="en-US" dirty="0" err="1">
                <a:solidFill>
                  <a:srgbClr val="FF0000"/>
                </a:solidFill>
              </a:rPr>
              <a:t>E</a:t>
            </a:r>
            <a:r>
              <a:rPr lang="en-US" baseline="-25000" dirty="0" err="1">
                <a:solidFill>
                  <a:srgbClr val="FF0000"/>
                </a:solidFill>
              </a:rPr>
              <a:t>r</a:t>
            </a:r>
            <a:r>
              <a:rPr lang="en-US" dirty="0">
                <a:solidFill>
                  <a:srgbClr val="FF0000"/>
                </a:solidFill>
              </a:rPr>
              <a:t> ≥ (ћ/2) (1-r</a:t>
            </a:r>
            <a:r>
              <a:rPr lang="en-US" baseline="-25000" dirty="0">
                <a:solidFill>
                  <a:srgbClr val="FF0000"/>
                </a:solidFill>
              </a:rPr>
              <a:t>s</a:t>
            </a:r>
            <a:r>
              <a:rPr lang="en-US" dirty="0">
                <a:solidFill>
                  <a:srgbClr val="FF0000"/>
                </a:solidFill>
              </a:rPr>
              <a:t>/r) </a:t>
            </a:r>
          </a:p>
          <a:p>
            <a:pPr lvl="1"/>
            <a:r>
              <a:rPr lang="en-US" dirty="0"/>
              <a:t>where </a:t>
            </a:r>
            <a:r>
              <a:rPr lang="en-US" dirty="0" err="1"/>
              <a:t>r</a:t>
            </a:r>
            <a:r>
              <a:rPr lang="en-US" baseline="-25000" dirty="0" err="1"/>
              <a:t>s</a:t>
            </a:r>
            <a:r>
              <a:rPr lang="en-US" dirty="0"/>
              <a:t> = 2GM/c</a:t>
            </a:r>
            <a:r>
              <a:rPr lang="en-US" baseline="30000" dirty="0"/>
              <a:t>2</a:t>
            </a:r>
            <a:r>
              <a:rPr lang="en-US" dirty="0"/>
              <a:t> and where r = the distance to the center of the spherical mass. This is because the generalized algebra effectively alters the value of Planks constant in both the X</a:t>
            </a:r>
            <a:r>
              <a:rPr lang="en-US" baseline="30000" dirty="0"/>
              <a:t>1 </a:t>
            </a:r>
            <a:r>
              <a:rPr lang="en-US" dirty="0"/>
              <a:t>and X</a:t>
            </a:r>
            <a:r>
              <a:rPr lang="en-US" baseline="30000" dirty="0"/>
              <a:t>0</a:t>
            </a:r>
            <a:r>
              <a:rPr lang="en-US" dirty="0"/>
              <a:t> directions as well as the wave nature of particles in the altered local Fourier transform.</a:t>
            </a:r>
          </a:p>
          <a:p>
            <a:r>
              <a:rPr lang="en-US" u="sng" dirty="0"/>
              <a:t>This might be observable in atomic transitions altered due to an altered pair production for vacuum polarization.  </a:t>
            </a:r>
          </a:p>
          <a:p>
            <a:r>
              <a:rPr lang="en-US" dirty="0"/>
              <a:t>What is maintained is a more general form of the Heisenberg uncertainty principle obtained by multiplying these two equations to obtain 	</a:t>
            </a:r>
          </a:p>
          <a:p>
            <a:r>
              <a:rPr lang="en-US" dirty="0">
                <a:solidFill>
                  <a:srgbClr val="FF0000"/>
                </a:solidFill>
                <a:latin typeface="Symbol" panose="05050102010706020507" pitchFamily="18" charset="2"/>
              </a:rPr>
              <a:t>D</a:t>
            </a:r>
            <a:r>
              <a:rPr lang="en-US" dirty="0">
                <a:solidFill>
                  <a:srgbClr val="FF0000"/>
                </a:solidFill>
              </a:rPr>
              <a:t>t </a:t>
            </a:r>
            <a:r>
              <a:rPr lang="en-US" dirty="0" err="1">
                <a:solidFill>
                  <a:srgbClr val="FF0000"/>
                </a:solidFill>
                <a:latin typeface="Symbol" panose="05050102010706020507" pitchFamily="18" charset="2"/>
              </a:rPr>
              <a:t>D</a:t>
            </a:r>
            <a:r>
              <a:rPr lang="en-US" dirty="0" err="1">
                <a:solidFill>
                  <a:srgbClr val="FF0000"/>
                </a:solidFill>
              </a:rPr>
              <a:t>E</a:t>
            </a:r>
            <a:r>
              <a:rPr lang="en-US" baseline="-25000" dirty="0" err="1">
                <a:solidFill>
                  <a:srgbClr val="FF0000"/>
                </a:solidFill>
              </a:rPr>
              <a:t>r</a:t>
            </a:r>
            <a:r>
              <a:rPr lang="en-US" dirty="0">
                <a:solidFill>
                  <a:srgbClr val="FF0000"/>
                </a:solidFill>
              </a:rPr>
              <a:t> </a:t>
            </a:r>
            <a:r>
              <a:rPr lang="en-US" dirty="0" err="1">
                <a:solidFill>
                  <a:srgbClr val="FF0000"/>
                </a:solidFill>
                <a:latin typeface="Symbol" panose="05050102010706020507" pitchFamily="18" charset="2"/>
              </a:rPr>
              <a:t>D</a:t>
            </a:r>
            <a:r>
              <a:rPr lang="en-US" dirty="0" err="1">
                <a:solidFill>
                  <a:srgbClr val="FF0000"/>
                </a:solidFill>
              </a:rPr>
              <a:t>X</a:t>
            </a:r>
            <a:r>
              <a:rPr lang="en-US" baseline="-25000" dirty="0" err="1">
                <a:solidFill>
                  <a:srgbClr val="FF0000"/>
                </a:solidFill>
              </a:rPr>
              <a:t>r</a:t>
            </a:r>
            <a:r>
              <a:rPr lang="en-US" dirty="0">
                <a:solidFill>
                  <a:srgbClr val="FF0000"/>
                </a:solidFill>
              </a:rPr>
              <a:t> </a:t>
            </a:r>
            <a:r>
              <a:rPr lang="en-US" dirty="0" err="1">
                <a:solidFill>
                  <a:srgbClr val="FF0000"/>
                </a:solidFill>
                <a:latin typeface="Symbol" panose="05050102010706020507" pitchFamily="18" charset="2"/>
              </a:rPr>
              <a:t>D</a:t>
            </a:r>
            <a:r>
              <a:rPr lang="en-US" dirty="0" err="1">
                <a:solidFill>
                  <a:srgbClr val="FF0000"/>
                </a:solidFill>
              </a:rPr>
              <a:t>D</a:t>
            </a:r>
            <a:r>
              <a:rPr lang="en-US" baseline="-25000" dirty="0" err="1">
                <a:solidFill>
                  <a:srgbClr val="FF0000"/>
                </a:solidFill>
              </a:rPr>
              <a:t>r</a:t>
            </a:r>
            <a:r>
              <a:rPr lang="en-US" dirty="0">
                <a:solidFill>
                  <a:srgbClr val="FF0000"/>
                </a:solidFill>
              </a:rPr>
              <a:t> ≥ (ћ/2)</a:t>
            </a:r>
            <a:r>
              <a:rPr lang="en-US" baseline="30000" dirty="0">
                <a:solidFill>
                  <a:srgbClr val="FF0000"/>
                </a:solidFill>
              </a:rPr>
              <a:t>2</a:t>
            </a:r>
            <a:r>
              <a:rPr lang="en-US" dirty="0">
                <a:solidFill>
                  <a:srgbClr val="FF0000"/>
                </a:solidFill>
              </a:rPr>
              <a:t> </a:t>
            </a:r>
            <a:r>
              <a:rPr lang="en-US" dirty="0"/>
              <a:t>	</a:t>
            </a:r>
          </a:p>
          <a:p>
            <a:pPr lvl="1"/>
            <a:r>
              <a:rPr lang="en-US" dirty="0"/>
              <a:t>while the other two uncertainty relations remain unchanged</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B111B72F-F7BE-1F93-B78E-44B188378224}"/>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18B0D1A0-DAF2-2B1A-EE7C-C87976994350}"/>
              </a:ext>
            </a:extLst>
          </p:cNvPr>
          <p:cNvSpPr>
            <a:spLocks noGrp="1"/>
          </p:cNvSpPr>
          <p:nvPr>
            <p:ph type="sldNum" sz="quarter" idx="12"/>
          </p:nvPr>
        </p:nvSpPr>
        <p:spPr/>
        <p:txBody>
          <a:bodyPr/>
          <a:lstStyle/>
          <a:p>
            <a:fld id="{79C9054C-E1B5-4C07-BAE6-A150A841A84F}" type="slidenum">
              <a:rPr lang="en-US" smtClean="0"/>
              <a:t>38</a:t>
            </a:fld>
            <a:endParaRPr lang="en-US"/>
          </a:p>
        </p:txBody>
      </p:sp>
    </p:spTree>
    <p:extLst>
      <p:ext uri="{BB962C8B-B14F-4D97-AF65-F5344CB8AC3E}">
        <p14:creationId xmlns:p14="http://schemas.microsoft.com/office/powerpoint/2010/main" val="290044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B27A4-94BF-C0AA-8FBE-23428B4181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7889F9-D51B-1CCB-586F-3625CD01BACD}"/>
              </a:ext>
            </a:extLst>
          </p:cNvPr>
          <p:cNvSpPr>
            <a:spLocks noGrp="1"/>
          </p:cNvSpPr>
          <p:nvPr>
            <p:ph idx="1"/>
          </p:nvPr>
        </p:nvSpPr>
        <p:spPr/>
        <p:txBody>
          <a:bodyPr/>
          <a:lstStyle/>
          <a:p>
            <a:r>
              <a:rPr lang="en-US" dirty="0"/>
              <a:t>One can consider a small region of space with a Schwarzschild solution as g</a:t>
            </a:r>
            <a:r>
              <a:rPr lang="en-US" baseline="-25000" dirty="0"/>
              <a:t>00 </a:t>
            </a:r>
            <a:r>
              <a:rPr lang="en-US" dirty="0"/>
              <a:t>= (1 – </a:t>
            </a:r>
            <a:r>
              <a:rPr lang="en-US" dirty="0" err="1"/>
              <a:t>r</a:t>
            </a:r>
            <a:r>
              <a:rPr lang="en-US" baseline="-25000" dirty="0" err="1"/>
              <a:t>s</a:t>
            </a:r>
            <a:r>
              <a:rPr lang="en-US" dirty="0"/>
              <a:t>/y</a:t>
            </a:r>
            <a:r>
              <a:rPr lang="en-US" baseline="30000" dirty="0"/>
              <a:t>1</a:t>
            </a:r>
            <a:r>
              <a:rPr lang="en-US" dirty="0"/>
              <a:t> )  and g</a:t>
            </a:r>
            <a:r>
              <a:rPr lang="en-US" baseline="-25000" dirty="0"/>
              <a:t>11 </a:t>
            </a:r>
            <a:r>
              <a:rPr lang="en-US" dirty="0"/>
              <a:t>= -1/(1 – </a:t>
            </a:r>
            <a:r>
              <a:rPr lang="en-US" dirty="0" err="1"/>
              <a:t>r</a:t>
            </a:r>
            <a:r>
              <a:rPr lang="en-US" baseline="-25000" dirty="0" err="1"/>
              <a:t>s</a:t>
            </a:r>
            <a:r>
              <a:rPr lang="en-US" dirty="0"/>
              <a:t>/y</a:t>
            </a:r>
            <a:r>
              <a:rPr lang="en-US" baseline="30000" dirty="0"/>
              <a:t>1</a:t>
            </a:r>
            <a:r>
              <a:rPr lang="en-US" dirty="0"/>
              <a:t>)  </a:t>
            </a:r>
          </a:p>
          <a:p>
            <a:pPr lvl="1"/>
            <a:r>
              <a:rPr lang="en-US" dirty="0"/>
              <a:t>where </a:t>
            </a:r>
            <a:r>
              <a:rPr lang="en-US" dirty="0" err="1"/>
              <a:t>r</a:t>
            </a:r>
            <a:r>
              <a:rPr lang="en-US" baseline="-25000" dirty="0" err="1"/>
              <a:t>s</a:t>
            </a:r>
            <a:r>
              <a:rPr lang="en-US" dirty="0"/>
              <a:t> = 2GM/c</a:t>
            </a:r>
            <a:r>
              <a:rPr lang="en-US" baseline="30000" dirty="0"/>
              <a:t>2</a:t>
            </a:r>
            <a:r>
              <a:rPr lang="en-US" dirty="0"/>
              <a:t> with g</a:t>
            </a:r>
            <a:r>
              <a:rPr lang="en-US" baseline="-25000" dirty="0"/>
              <a:t>22</a:t>
            </a:r>
            <a:r>
              <a:rPr lang="en-US" dirty="0"/>
              <a:t> = g</a:t>
            </a:r>
            <a:r>
              <a:rPr lang="en-US" baseline="-25000" dirty="0"/>
              <a:t>33</a:t>
            </a:r>
            <a:r>
              <a:rPr lang="en-US" dirty="0"/>
              <a:t> = -1 where G is the gravitational constant, M is the mass of the star, c is the speed of light, and y</a:t>
            </a:r>
            <a:r>
              <a:rPr lang="en-US" baseline="30000" dirty="0"/>
              <a:t>1</a:t>
            </a:r>
            <a:r>
              <a:rPr lang="en-US" dirty="0"/>
              <a:t> is the distance to the center of the star giving g(X)   </a:t>
            </a:r>
          </a:p>
          <a:p>
            <a:endParaRPr lang="en-US" dirty="0"/>
          </a:p>
        </p:txBody>
      </p:sp>
      <p:sp>
        <p:nvSpPr>
          <p:cNvPr id="4" name="Footer Placeholder 3">
            <a:extLst>
              <a:ext uri="{FF2B5EF4-FFF2-40B4-BE49-F238E27FC236}">
                <a16:creationId xmlns:a16="http://schemas.microsoft.com/office/drawing/2014/main" id="{A1FB327E-C66E-AB84-8817-3DB5ACF55689}"/>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B45FBCCC-6520-18F5-261B-B5251F5429DB}"/>
              </a:ext>
            </a:extLst>
          </p:cNvPr>
          <p:cNvSpPr>
            <a:spLocks noGrp="1"/>
          </p:cNvSpPr>
          <p:nvPr>
            <p:ph type="sldNum" sz="quarter" idx="12"/>
          </p:nvPr>
        </p:nvSpPr>
        <p:spPr/>
        <p:txBody>
          <a:bodyPr/>
          <a:lstStyle/>
          <a:p>
            <a:fld id="{79C9054C-E1B5-4C07-BAE6-A150A841A84F}" type="slidenum">
              <a:rPr lang="en-US" smtClean="0"/>
              <a:t>39</a:t>
            </a:fld>
            <a:endParaRPr lang="en-US"/>
          </a:p>
        </p:txBody>
      </p:sp>
    </p:spTree>
    <p:extLst>
      <p:ext uri="{BB962C8B-B14F-4D97-AF65-F5344CB8AC3E}">
        <p14:creationId xmlns:p14="http://schemas.microsoft.com/office/powerpoint/2010/main" val="1568020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4A225-CED8-12C5-DE6C-B99BDDD703A7}"/>
              </a:ext>
            </a:extLst>
          </p:cNvPr>
          <p:cNvSpPr>
            <a:spLocks noGrp="1"/>
          </p:cNvSpPr>
          <p:nvPr>
            <p:ph type="title"/>
          </p:nvPr>
        </p:nvSpPr>
        <p:spPr/>
        <p:txBody>
          <a:bodyPr/>
          <a:lstStyle/>
          <a:p>
            <a:r>
              <a:rPr lang="en-US" dirty="0"/>
              <a:t>What is proposed in simple language</a:t>
            </a:r>
          </a:p>
        </p:txBody>
      </p:sp>
      <p:sp>
        <p:nvSpPr>
          <p:cNvPr id="3" name="Content Placeholder 2">
            <a:extLst>
              <a:ext uri="{FF2B5EF4-FFF2-40B4-BE49-F238E27FC236}">
                <a16:creationId xmlns:a16="http://schemas.microsoft.com/office/drawing/2014/main" id="{98EC26C0-94F7-4A6F-7EB3-BB6C5425FFBE}"/>
              </a:ext>
            </a:extLst>
          </p:cNvPr>
          <p:cNvSpPr>
            <a:spLocks noGrp="1"/>
          </p:cNvSpPr>
          <p:nvPr>
            <p:ph idx="1"/>
          </p:nvPr>
        </p:nvSpPr>
        <p:spPr/>
        <p:txBody>
          <a:bodyPr/>
          <a:lstStyle/>
          <a:p>
            <a:r>
              <a:rPr lang="en-US" dirty="0"/>
              <a:t>In Quantum Mechanics one has operators for (Heisenberg Algebra)</a:t>
            </a:r>
          </a:p>
          <a:p>
            <a:pPr lvl="1"/>
            <a:r>
              <a:rPr lang="en-US" dirty="0"/>
              <a:t>Position X</a:t>
            </a:r>
            <a:r>
              <a:rPr lang="en-US" baseline="30000" dirty="0"/>
              <a:t>i </a:t>
            </a:r>
            <a:r>
              <a:rPr lang="en-US" dirty="0"/>
              <a:t> and Momentum P</a:t>
            </a:r>
            <a:r>
              <a:rPr lang="en-US" baseline="30000" dirty="0"/>
              <a:t>i     </a:t>
            </a:r>
            <a:r>
              <a:rPr lang="en-US" dirty="0"/>
              <a:t>with Commutation Rules: </a:t>
            </a:r>
          </a:p>
          <a:p>
            <a:pPr lvl="1"/>
            <a:r>
              <a:rPr lang="en-US" dirty="0"/>
              <a:t> [X</a:t>
            </a:r>
            <a:r>
              <a:rPr lang="en-US" baseline="30000" dirty="0"/>
              <a:t>i</a:t>
            </a:r>
            <a:r>
              <a:rPr lang="en-US" dirty="0"/>
              <a:t>, </a:t>
            </a:r>
            <a:r>
              <a:rPr lang="en-US" dirty="0" err="1"/>
              <a:t>P</a:t>
            </a:r>
            <a:r>
              <a:rPr lang="en-US" baseline="30000" dirty="0" err="1"/>
              <a:t>j</a:t>
            </a:r>
            <a:r>
              <a:rPr lang="en-US" dirty="0"/>
              <a:t>] = </a:t>
            </a:r>
            <a:r>
              <a:rPr lang="en-US" dirty="0" err="1"/>
              <a:t>i</a:t>
            </a:r>
            <a:r>
              <a:rPr lang="en-US" dirty="0" err="1">
                <a:latin typeface="Times New Roman" panose="02020603050405020304" pitchFamily="18" charset="0"/>
                <a:cs typeface="Times New Roman" panose="02020603050405020304" pitchFamily="18" charset="0"/>
              </a:rPr>
              <a:t>ℏ</a:t>
            </a:r>
            <a:r>
              <a:rPr lang="en-US" dirty="0"/>
              <a:t> </a:t>
            </a:r>
            <a:r>
              <a:rPr lang="en-US" dirty="0" err="1"/>
              <a:t>g</a:t>
            </a:r>
            <a:r>
              <a:rPr lang="en-US" baseline="30000" dirty="0" err="1"/>
              <a:t>ij</a:t>
            </a:r>
            <a:r>
              <a:rPr lang="en-US" dirty="0"/>
              <a:t> ,</a:t>
            </a:r>
            <a:r>
              <a:rPr lang="en-US" dirty="0">
                <a:latin typeface="Symbol" panose="05050102010706020507" pitchFamily="18" charset="2"/>
              </a:rPr>
              <a:t> </a:t>
            </a:r>
            <a:r>
              <a:rPr lang="en-US" dirty="0"/>
              <a:t>     [X</a:t>
            </a:r>
            <a:r>
              <a:rPr lang="en-US" baseline="30000" dirty="0"/>
              <a:t>i</a:t>
            </a:r>
            <a:r>
              <a:rPr lang="en-US" dirty="0"/>
              <a:t>, </a:t>
            </a:r>
            <a:r>
              <a:rPr lang="en-US" dirty="0" err="1"/>
              <a:t>X</a:t>
            </a:r>
            <a:r>
              <a:rPr lang="en-US" baseline="30000" dirty="0" err="1"/>
              <a:t>j</a:t>
            </a:r>
            <a:r>
              <a:rPr lang="en-US" dirty="0"/>
              <a:t>] = 0 ,       [P</a:t>
            </a:r>
            <a:r>
              <a:rPr lang="en-US" baseline="30000" dirty="0"/>
              <a:t>i</a:t>
            </a:r>
            <a:r>
              <a:rPr lang="en-US" dirty="0"/>
              <a:t>, </a:t>
            </a:r>
            <a:r>
              <a:rPr lang="en-US" dirty="0" err="1"/>
              <a:t>P</a:t>
            </a:r>
            <a:r>
              <a:rPr lang="en-US" baseline="30000" dirty="0" err="1"/>
              <a:t>j</a:t>
            </a:r>
            <a:r>
              <a:rPr lang="en-US" dirty="0"/>
              <a:t>] = 0   giving P as a translation operator</a:t>
            </a:r>
          </a:p>
          <a:p>
            <a:pPr lvl="1"/>
            <a:r>
              <a:rPr lang="en-US" dirty="0"/>
              <a:t> where </a:t>
            </a:r>
            <a:r>
              <a:rPr lang="en-US" dirty="0" err="1"/>
              <a:t>g</a:t>
            </a:r>
            <a:r>
              <a:rPr lang="en-US" baseline="30000" dirty="0" err="1"/>
              <a:t>ij</a:t>
            </a:r>
            <a:r>
              <a:rPr lang="en-US" dirty="0"/>
              <a:t>  = </a:t>
            </a:r>
            <a:r>
              <a:rPr lang="en-US" dirty="0" err="1">
                <a:latin typeface="Symbol" panose="05050102010706020507" pitchFamily="18" charset="2"/>
              </a:rPr>
              <a:t>d</a:t>
            </a:r>
            <a:r>
              <a:rPr lang="en-US" baseline="30000" dirty="0" err="1"/>
              <a:t>ij</a:t>
            </a:r>
            <a:r>
              <a:rPr lang="en-US" dirty="0"/>
              <a:t>  the delta function.</a:t>
            </a:r>
          </a:p>
          <a:p>
            <a:pPr marL="457200" lvl="1" indent="0">
              <a:buNone/>
            </a:pPr>
            <a:endParaRPr lang="en-US" dirty="0"/>
          </a:p>
          <a:p>
            <a:r>
              <a:rPr lang="en-US" dirty="0"/>
              <a:t>To allow for a more general (Riemannian) geometry:</a:t>
            </a:r>
          </a:p>
          <a:p>
            <a:r>
              <a:rPr lang="en-US" dirty="0"/>
              <a:t>We generalize this to allow the commutator to be a function of X:</a:t>
            </a:r>
          </a:p>
          <a:p>
            <a:pPr lvl="1"/>
            <a:r>
              <a:rPr lang="en-US" dirty="0"/>
              <a:t> [X</a:t>
            </a:r>
            <a:r>
              <a:rPr lang="en-US" baseline="30000" dirty="0"/>
              <a:t>i</a:t>
            </a:r>
            <a:r>
              <a:rPr lang="en-US" dirty="0"/>
              <a:t>, </a:t>
            </a:r>
            <a:r>
              <a:rPr lang="en-US" dirty="0" err="1"/>
              <a:t>P</a:t>
            </a:r>
            <a:r>
              <a:rPr lang="en-US" baseline="30000" dirty="0" err="1"/>
              <a:t>j</a:t>
            </a:r>
            <a:r>
              <a:rPr lang="en-US" dirty="0"/>
              <a:t>] = </a:t>
            </a:r>
            <a:r>
              <a:rPr lang="en-US" dirty="0" err="1"/>
              <a:t>i</a:t>
            </a:r>
            <a:r>
              <a:rPr lang="en-US" dirty="0" err="1">
                <a:latin typeface="Times New Roman" panose="02020603050405020304" pitchFamily="18" charset="0"/>
                <a:cs typeface="Times New Roman" panose="02020603050405020304" pitchFamily="18" charset="0"/>
              </a:rPr>
              <a:t>ℏ</a:t>
            </a:r>
            <a:r>
              <a:rPr lang="en-US" dirty="0"/>
              <a:t> </a:t>
            </a:r>
            <a:r>
              <a:rPr lang="en-US" dirty="0" err="1"/>
              <a:t>g</a:t>
            </a:r>
            <a:r>
              <a:rPr lang="en-US" baseline="30000" dirty="0" err="1"/>
              <a:t>ij</a:t>
            </a:r>
            <a:r>
              <a:rPr lang="en-US" dirty="0"/>
              <a:t> (X)   with     [X</a:t>
            </a:r>
            <a:r>
              <a:rPr lang="en-US" baseline="30000" dirty="0"/>
              <a:t>i</a:t>
            </a:r>
            <a:r>
              <a:rPr lang="en-US" dirty="0"/>
              <a:t>, </a:t>
            </a:r>
            <a:r>
              <a:rPr lang="en-US" dirty="0" err="1"/>
              <a:t>X</a:t>
            </a:r>
            <a:r>
              <a:rPr lang="en-US" baseline="30000" dirty="0" err="1"/>
              <a:t>j</a:t>
            </a:r>
            <a:r>
              <a:rPr lang="en-US" dirty="0"/>
              <a:t>] = 0 ,  and P still as the translation operator</a:t>
            </a:r>
          </a:p>
        </p:txBody>
      </p:sp>
      <p:sp>
        <p:nvSpPr>
          <p:cNvPr id="4" name="Footer Placeholder 3">
            <a:extLst>
              <a:ext uri="{FF2B5EF4-FFF2-40B4-BE49-F238E27FC236}">
                <a16:creationId xmlns:a16="http://schemas.microsoft.com/office/drawing/2014/main" id="{A0180AFB-6312-C483-7445-E5DA610F3C95}"/>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B775B6C2-8536-65CA-546E-ADC291437B74}"/>
              </a:ext>
            </a:extLst>
          </p:cNvPr>
          <p:cNvSpPr>
            <a:spLocks noGrp="1"/>
          </p:cNvSpPr>
          <p:nvPr>
            <p:ph type="sldNum" sz="quarter" idx="12"/>
          </p:nvPr>
        </p:nvSpPr>
        <p:spPr/>
        <p:txBody>
          <a:bodyPr/>
          <a:lstStyle/>
          <a:p>
            <a:fld id="{79C9054C-E1B5-4C07-BAE6-A150A841A84F}" type="slidenum">
              <a:rPr lang="en-US" smtClean="0"/>
              <a:t>4</a:t>
            </a:fld>
            <a:endParaRPr lang="en-US"/>
          </a:p>
        </p:txBody>
      </p:sp>
    </p:spTree>
    <p:extLst>
      <p:ext uri="{BB962C8B-B14F-4D97-AF65-F5344CB8AC3E}">
        <p14:creationId xmlns:p14="http://schemas.microsoft.com/office/powerpoint/2010/main" val="2873616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8115E-018A-05D4-40B2-4CE1DC5B0913}"/>
              </a:ext>
            </a:extLst>
          </p:cNvPr>
          <p:cNvSpPr>
            <a:spLocks noGrp="1"/>
          </p:cNvSpPr>
          <p:nvPr>
            <p:ph type="title"/>
          </p:nvPr>
        </p:nvSpPr>
        <p:spPr/>
        <p:txBody>
          <a:bodyPr/>
          <a:lstStyle/>
          <a:p>
            <a:r>
              <a:rPr lang="en-US" dirty="0"/>
              <a:t>Extensions of Einstein’s Equations:</a:t>
            </a:r>
          </a:p>
        </p:txBody>
      </p:sp>
      <p:sp>
        <p:nvSpPr>
          <p:cNvPr id="3" name="Content Placeholder 2">
            <a:extLst>
              <a:ext uri="{FF2B5EF4-FFF2-40B4-BE49-F238E27FC236}">
                <a16:creationId xmlns:a16="http://schemas.microsoft.com/office/drawing/2014/main" id="{CE79D429-0E57-E845-90D4-F76742CD457C}"/>
              </a:ext>
            </a:extLst>
          </p:cNvPr>
          <p:cNvSpPr>
            <a:spLocks noGrp="1"/>
          </p:cNvSpPr>
          <p:nvPr>
            <p:ph idx="1"/>
          </p:nvPr>
        </p:nvSpPr>
        <p:spPr/>
        <p:txBody>
          <a:bodyPr>
            <a:normAutofit/>
          </a:bodyPr>
          <a:lstStyle/>
          <a:p>
            <a:pPr marL="0" marR="0" indent="45720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equations of Einstein,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ab</a:t>
            </a:r>
            <a:r>
              <a:rPr lang="en-US"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err="1">
                <a:effectLst/>
                <a:latin typeface="Calibri" panose="020F0502020204030204" pitchFamily="34" charset="0"/>
                <a:ea typeface="Calibri" panose="020F0502020204030204" pitchFamily="34" charset="0"/>
                <a:cs typeface="Calibri" panose="020F0502020204030204" pitchFamily="34" charset="0"/>
              </a:rPr>
              <a:t>i</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ħ</a:t>
            </a:r>
            <a:r>
              <a:rPr lang="en-US" sz="1800" dirty="0">
                <a:effectLst/>
                <a:latin typeface="Calibri" panose="020F0502020204030204" pitchFamily="34" charset="0"/>
                <a:ea typeface="Calibri" panose="020F0502020204030204" pitchFamily="34" charset="0"/>
                <a:cs typeface="Times New Roman" panose="02020603050405020304" pitchFamily="18" charset="0"/>
              </a:rPr>
              <a:t> [D</a:t>
            </a:r>
            <a:r>
              <a:rPr lang="en-US" sz="1800" baseline="-25000" dirty="0">
                <a:effectLst/>
                <a:latin typeface="Symbol" panose="05050102010706020507" pitchFamily="18" charset="2"/>
                <a:ea typeface="Calibri" panose="020F0502020204030204" pitchFamily="34" charset="0"/>
                <a:cs typeface="Times New Roman" panose="02020603050405020304" pitchFamily="18" charset="0"/>
              </a:rPr>
              <a:t> a</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b</a:t>
            </a:r>
            <a:r>
              <a:rPr lang="en-US" sz="1800" dirty="0">
                <a:effectLst/>
                <a:latin typeface="Calibri" panose="020F0502020204030204" pitchFamily="34" charset="0"/>
                <a:ea typeface="Calibri" panose="020F0502020204030204" pitchFamily="34" charset="0"/>
                <a:cs typeface="Times New Roman" panose="02020603050405020304" pitchFamily="18" charset="0"/>
              </a:rPr>
              <a:t>]) ( ½ R  - </a:t>
            </a:r>
            <a:r>
              <a:rPr lang="en-US" sz="1800" dirty="0">
                <a:effectLst/>
                <a:latin typeface="Symbol" panose="05050102010706020507" pitchFamily="18" charset="2"/>
                <a:ea typeface="Calibri" panose="020F0502020204030204" pitchFamily="34" charset="0"/>
                <a:cs typeface="Times New Roman" panose="02020603050405020304" pitchFamily="18" charset="0"/>
              </a:rPr>
              <a:t>L</a:t>
            </a:r>
            <a:r>
              <a:rPr lang="en-US"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baseline="-25000" dirty="0">
                <a:effectLst/>
                <a:latin typeface="Symbol" panose="05050102010706020507" pitchFamily="18" charset="2"/>
                <a:ea typeface="Calibri" panose="020F0502020204030204" pitchFamily="34" charset="0"/>
                <a:cs typeface="Times New Roman" panose="02020603050405020304" pitchFamily="18" charset="0"/>
              </a:rPr>
              <a:t>ab</a:t>
            </a:r>
            <a:r>
              <a:rPr lang="en-US" sz="1800" dirty="0">
                <a:effectLst/>
                <a:latin typeface="Calibri" panose="020F0502020204030204" pitchFamily="34" charset="0"/>
                <a:ea typeface="Calibri" panose="020F0502020204030204" pitchFamily="34" charset="0"/>
                <a:cs typeface="Times New Roman" panose="02020603050405020304" pitchFamily="18" charset="0"/>
              </a:rPr>
              <a:t> =   (8 π G/c</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US" sz="1800" dirty="0">
                <a:effectLst/>
                <a:latin typeface="Calibri" panose="020F0502020204030204" pitchFamily="34" charset="0"/>
                <a:ea typeface="Calibri" panose="020F0502020204030204" pitchFamily="34" charset="0"/>
                <a:cs typeface="Times New Roman" panose="02020603050405020304" pitchFamily="18" charset="0"/>
              </a:rPr>
              <a:t>) = T</a:t>
            </a:r>
            <a:r>
              <a:rPr lang="en-US" sz="1800" baseline="-25000" dirty="0">
                <a:effectLst/>
                <a:latin typeface="Symbol" panose="05050102010706020507" pitchFamily="18" charset="2"/>
                <a:ea typeface="Calibri" panose="020F0502020204030204" pitchFamily="34" charset="0"/>
                <a:cs typeface="Times New Roman" panose="02020603050405020304" pitchFamily="18" charset="0"/>
              </a:rPr>
              <a:t>ab </a:t>
            </a:r>
            <a:r>
              <a:rPr lang="en-US" sz="1800" dirty="0">
                <a:effectLst/>
                <a:latin typeface="Calibri" panose="020F0502020204030204" pitchFamily="34" charset="0"/>
                <a:ea typeface="Calibri" panose="020F0502020204030204" pitchFamily="34" charset="0"/>
                <a:cs typeface="Times New Roman" panose="02020603050405020304" pitchFamily="18" charset="0"/>
              </a:rPr>
              <a:t>, 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mn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the Einstein tensor, determine the metric of space-time as determined by the energy momentum tensor. </a:t>
            </a:r>
          </a:p>
          <a:p>
            <a:pPr marL="0" marR="0" indent="45720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one can also consider another equation that alters the metric due to the angular momentum operator in the </a:t>
            </a:r>
            <a:r>
              <a:rPr lang="en-US" sz="1800" dirty="0" err="1">
                <a:effectLst/>
                <a:latin typeface="Symbol" panose="05050102010706020507" pitchFamily="18" charset="2"/>
                <a:ea typeface="Calibri" panose="020F0502020204030204" pitchFamily="34" charset="0"/>
                <a:cs typeface="Times New Roman" panose="02020603050405020304" pitchFamily="18" charset="0"/>
              </a:rPr>
              <a:t>mn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plane which is given by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mn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m</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n</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or equivalently by the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angular momentum density </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rmn</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mn</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t>
            </a:r>
            <a:r>
              <a:rPr lang="en-US" sz="1800" baseline="30000" dirty="0" err="1">
                <a:effectLst/>
                <a:latin typeface="Symbol" panose="05050102010706020507" pitchFamily="18" charset="2"/>
                <a:ea typeface="Calibri" panose="020F0502020204030204" pitchFamily="34" charset="0"/>
                <a:cs typeface="Times New Roman" panose="02020603050405020304" pitchFamily="18" charset="0"/>
              </a:rPr>
              <a:t>rn</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We now can insert the expression for the energy momentum tensor in terms of the Einstein tensor to get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rmn</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mn</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rn</a:t>
            </a:r>
            <a:r>
              <a:rPr lang="en-US" sz="1800" baseline="300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Symbol" panose="05050102010706020507" pitchFamily="18" charset="2"/>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r</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mn</a:t>
            </a:r>
            <a:r>
              <a:rPr lang="en-US" sz="1800" dirty="0">
                <a:effectLst/>
                <a:latin typeface="Symbol" panose="05050102010706020507" pitchFamily="18" charset="2"/>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m</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a:t>
            </a:r>
            <a:r>
              <a:rPr lang="en-US" sz="1800" baseline="-25000" dirty="0" err="1">
                <a:effectLst/>
                <a:latin typeface="Symbol" panose="05050102010706020507" pitchFamily="18" charset="2"/>
                <a:ea typeface="Calibri" panose="020F0502020204030204" pitchFamily="34" charset="0"/>
                <a:cs typeface="Times New Roman" panose="02020603050405020304" pitchFamily="18" charset="0"/>
              </a:rPr>
              <a:t>rn</a:t>
            </a:r>
            <a:r>
              <a:rPr lang="en-US" sz="1800" dirty="0">
                <a:effectLst/>
                <a:latin typeface="Symbol" panose="05050102010706020507" pitchFamily="18" charset="2"/>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(8 π G/c</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US" sz="1800" dirty="0">
                <a:effectLst/>
                <a:latin typeface="Calibri" panose="020F0502020204030204" pitchFamily="34" charset="0"/>
                <a:ea typeface="Calibri" panose="020F0502020204030204" pitchFamily="34" charset="0"/>
                <a:cs typeface="Times New Roman" panose="02020603050405020304" pitchFamily="18" charset="0"/>
              </a:rPr>
              <a:t>)  or equivalently			</a:t>
            </a:r>
            <a:r>
              <a:rPr lang="en-US" dirty="0">
                <a:effectLst/>
              </a:rPr>
              <a:t>	</a:t>
            </a:r>
            <a:r>
              <a:rPr lang="en-US" sz="1800" b="1" dirty="0" err="1">
                <a:solidFill>
                  <a:srgbClr val="FF0000"/>
                </a:solidFill>
                <a:effectLst/>
                <a:latin typeface="Times New Roman" panose="02020603050405020304" pitchFamily="18" charset="0"/>
                <a:ea typeface="Calibri" panose="020F0502020204030204" pitchFamily="34" charset="0"/>
              </a:rPr>
              <a:t>X</a:t>
            </a:r>
            <a:r>
              <a:rPr lang="en-US" sz="1800" b="1" baseline="30000" dirty="0" err="1">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m</a:t>
            </a:r>
            <a:r>
              <a:rPr lang="en-US" sz="1800" b="1" dirty="0">
                <a:solidFill>
                  <a:srgbClr val="FF0000"/>
                </a:solidFill>
                <a:effectLst/>
                <a:latin typeface="Times New Roman" panose="02020603050405020304" pitchFamily="18" charset="0"/>
                <a:ea typeface="Calibri" panose="020F0502020204030204" pitchFamily="34" charset="0"/>
              </a:rPr>
              <a:t> G</a:t>
            </a:r>
            <a:r>
              <a:rPr lang="en-US" sz="1800" b="1" baseline="30000" dirty="0">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nr</a:t>
            </a:r>
            <a:r>
              <a:rPr lang="en-US" sz="1800" b="1" dirty="0">
                <a:solidFill>
                  <a:srgbClr val="FF0000"/>
                </a:solidFill>
                <a:effectLst/>
                <a:latin typeface="Times New Roman" panose="02020603050405020304" pitchFamily="18" charset="0"/>
                <a:ea typeface="Calibri" panose="020F0502020204030204" pitchFamily="34" charset="0"/>
              </a:rPr>
              <a:t> - </a:t>
            </a:r>
            <a:r>
              <a:rPr lang="en-US" sz="1800" b="1" dirty="0" err="1">
                <a:solidFill>
                  <a:srgbClr val="FF0000"/>
                </a:solidFill>
                <a:effectLst/>
                <a:latin typeface="Times New Roman" panose="02020603050405020304" pitchFamily="18" charset="0"/>
                <a:ea typeface="Calibri" panose="020F0502020204030204" pitchFamily="34" charset="0"/>
              </a:rPr>
              <a:t>X</a:t>
            </a:r>
            <a:r>
              <a:rPr lang="en-US" sz="1800" b="1" baseline="30000" dirty="0" err="1">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n</a:t>
            </a:r>
            <a:r>
              <a:rPr lang="en-US" sz="1800" b="1" dirty="0">
                <a:solidFill>
                  <a:srgbClr val="FF0000"/>
                </a:solidFill>
                <a:effectLst/>
                <a:latin typeface="Times New Roman" panose="02020603050405020304" pitchFamily="18" charset="0"/>
                <a:ea typeface="Calibri" panose="020F0502020204030204" pitchFamily="34" charset="0"/>
              </a:rPr>
              <a:t> </a:t>
            </a:r>
            <a:r>
              <a:rPr lang="en-US" sz="1800" b="1" dirty="0" err="1">
                <a:solidFill>
                  <a:srgbClr val="FF0000"/>
                </a:solidFill>
                <a:effectLst/>
                <a:latin typeface="Times New Roman" panose="02020603050405020304" pitchFamily="18" charset="0"/>
                <a:ea typeface="Calibri" panose="020F0502020204030204" pitchFamily="34" charset="0"/>
              </a:rPr>
              <a:t>G</a:t>
            </a:r>
            <a:r>
              <a:rPr lang="en-US" sz="1800" b="1" baseline="30000" dirty="0" err="1">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mr</a:t>
            </a:r>
            <a:r>
              <a:rPr lang="en-US" sz="1800" b="1" baseline="-25000" dirty="0">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 </a:t>
            </a:r>
            <a:r>
              <a:rPr lang="en-US" sz="1800" b="1" dirty="0">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 =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 π G/c</a:t>
            </a:r>
            <a:r>
              <a:rPr lang="en-US" sz="1800" b="1"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err="1">
                <a:solidFill>
                  <a:srgbClr val="FF0000"/>
                </a:solidFill>
                <a:effectLst/>
                <a:latin typeface="Times New Roman" panose="02020603050405020304" pitchFamily="18" charset="0"/>
                <a:ea typeface="Calibri" panose="020F0502020204030204" pitchFamily="34" charset="0"/>
              </a:rPr>
              <a:t>m</a:t>
            </a:r>
            <a:r>
              <a:rPr lang="en-US" sz="1800" b="1" baseline="30000" dirty="0" err="1">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mnr</a:t>
            </a:r>
            <a:r>
              <a:rPr lang="en-US" sz="1800" b="1" baseline="30000" dirty="0">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   </a:t>
            </a:r>
            <a:r>
              <a:rPr lang="en-US" sz="1800" b="1" dirty="0">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 </a:t>
            </a: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where both sides are divergentless like Einstein's equations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We are investigating this equation, if it is novel as a complement to Einstein’s equations, and if it can lead to predictable results for galactic angular momentum and determine the 6 antisymmetric components of g. </a:t>
            </a:r>
            <a:r>
              <a:rPr lang="en-US" sz="1800" b="1" dirty="0">
                <a:effectLst/>
                <a:latin typeface="Times New Roman" panose="02020603050405020304" pitchFamily="18" charset="0"/>
                <a:ea typeface="Calibri" panose="020F0502020204030204" pitchFamily="34" charset="0"/>
              </a:rPr>
              <a:t>	</a:t>
            </a:r>
            <a:endParaRPr lang="en-US" b="1" dirty="0"/>
          </a:p>
        </p:txBody>
      </p:sp>
      <p:sp>
        <p:nvSpPr>
          <p:cNvPr id="4" name="Footer Placeholder 3">
            <a:extLst>
              <a:ext uri="{FF2B5EF4-FFF2-40B4-BE49-F238E27FC236}">
                <a16:creationId xmlns:a16="http://schemas.microsoft.com/office/drawing/2014/main" id="{53A327DB-B0B0-BD1E-C321-073992244130}"/>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247692D0-CFCC-E4C4-87A1-23AF676DFBF5}"/>
              </a:ext>
            </a:extLst>
          </p:cNvPr>
          <p:cNvSpPr>
            <a:spLocks noGrp="1"/>
          </p:cNvSpPr>
          <p:nvPr>
            <p:ph type="sldNum" sz="quarter" idx="12"/>
          </p:nvPr>
        </p:nvSpPr>
        <p:spPr/>
        <p:txBody>
          <a:bodyPr/>
          <a:lstStyle/>
          <a:p>
            <a:fld id="{79C9054C-E1B5-4C07-BAE6-A150A841A84F}" type="slidenum">
              <a:rPr lang="en-US" smtClean="0"/>
              <a:t>40</a:t>
            </a:fld>
            <a:endParaRPr lang="en-US"/>
          </a:p>
        </p:txBody>
      </p:sp>
    </p:spTree>
    <p:extLst>
      <p:ext uri="{BB962C8B-B14F-4D97-AF65-F5344CB8AC3E}">
        <p14:creationId xmlns:p14="http://schemas.microsoft.com/office/powerpoint/2010/main" val="2886587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Other Current Work</a:t>
            </a:r>
            <a:r>
              <a:rPr lang="en-US" dirty="0"/>
              <a: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generalized momentum D now contains quantized fields for both the A vectors fields as per the SM, and also a quantized metric </a:t>
            </a:r>
            <a:r>
              <a:rPr lang="en-US" dirty="0" err="1"/>
              <a:t>g</a:t>
            </a:r>
            <a:r>
              <a:rPr lang="en-US" baseline="30000" dirty="0" err="1">
                <a:latin typeface="Symbol" panose="05050102010706020507" pitchFamily="18" charset="2"/>
              </a:rPr>
              <a:t>mn</a:t>
            </a:r>
            <a:r>
              <a:rPr lang="en-US" dirty="0">
                <a:latin typeface="Times New Roman" panose="02020603050405020304" pitchFamily="18" charset="0"/>
                <a:cs typeface="Times New Roman" panose="02020603050405020304" pitchFamily="18" charset="0"/>
              </a:rPr>
              <a:t> and the </a:t>
            </a:r>
            <a:r>
              <a:rPr lang="en-US" sz="2800" dirty="0">
                <a:latin typeface="Symbol" panose="05050102010706020507" pitchFamily="18" charset="2"/>
              </a:rPr>
              <a:t>G</a:t>
            </a:r>
            <a:r>
              <a:rPr lang="en-US" sz="2800" dirty="0">
                <a:latin typeface="Times New Roman" panose="02020603050405020304" pitchFamily="18" charset="0"/>
                <a:cs typeface="Times New Roman" panose="02020603050405020304" pitchFamily="18" charset="0"/>
              </a:rPr>
              <a:t>(X) term </a:t>
            </a:r>
            <a:r>
              <a:rPr lang="en-US" dirty="0">
                <a:latin typeface="Times New Roman" panose="02020603050405020304" pitchFamily="18" charset="0"/>
                <a:cs typeface="Times New Roman" panose="02020603050405020304" pitchFamily="18" charset="0"/>
              </a:rPr>
              <a:t>as a spin 2 massless Poincare representation.</a:t>
            </a:r>
            <a:r>
              <a:rPr lang="en-US" dirty="0"/>
              <a:t> </a:t>
            </a:r>
          </a:p>
          <a:p>
            <a:r>
              <a:rPr lang="en-US" dirty="0"/>
              <a:t>We are studying the associated gauge transformations that can link the SM with GR in this algebra and other possible observable consequences of this new algebra. </a:t>
            </a:r>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p:ext>
            </p:extLst>
          </p:nvPr>
        </p:nvPicPr>
        <p:blipFill>
          <a:blip/>
          <a:stretch>
            <a:fillRect/>
          </a:stretch>
        </p:blipFill>
        <p:spPr>
          <a:xfrm>
            <a:off x="11795125" y="6461125"/>
            <a:ext cx="244475" cy="244475"/>
          </a:xfrm>
          <a:prstGeom prst="rect">
            <a:avLst/>
          </a:prstGeom>
        </p:spPr>
      </p:pic>
      <p:sp>
        <p:nvSpPr>
          <p:cNvPr id="5" name="Footer Placeholder 4">
            <a:extLst>
              <a:ext uri="{FF2B5EF4-FFF2-40B4-BE49-F238E27FC236}">
                <a16:creationId xmlns:a16="http://schemas.microsoft.com/office/drawing/2014/main" id="{E616A90E-304A-4C55-991A-5888A4250784}"/>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6" name="Slide Number Placeholder 5">
            <a:extLst>
              <a:ext uri="{FF2B5EF4-FFF2-40B4-BE49-F238E27FC236}">
                <a16:creationId xmlns:a16="http://schemas.microsoft.com/office/drawing/2014/main" id="{5FD56C18-4F97-164A-65EE-495D40903204}"/>
              </a:ext>
            </a:extLst>
          </p:cNvPr>
          <p:cNvSpPr>
            <a:spLocks noGrp="1"/>
          </p:cNvSpPr>
          <p:nvPr>
            <p:ph type="sldNum" sz="quarter" idx="12"/>
          </p:nvPr>
        </p:nvSpPr>
        <p:spPr/>
        <p:txBody>
          <a:bodyPr/>
          <a:lstStyle/>
          <a:p>
            <a:fld id="{79C9054C-E1B5-4C07-BAE6-A150A841A84F}" type="slidenum">
              <a:rPr lang="en-US" smtClean="0"/>
              <a:t>41</a:t>
            </a:fld>
            <a:endParaRPr lang="en-US"/>
          </a:p>
        </p:txBody>
      </p:sp>
    </p:spTree>
    <p:extLst>
      <p:ext uri="{BB962C8B-B14F-4D97-AF65-F5344CB8AC3E}">
        <p14:creationId xmlns:p14="http://schemas.microsoft.com/office/powerpoint/2010/main" val="114205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712470" y="1888490"/>
            <a:ext cx="10515600" cy="4351338"/>
          </a:xfrm>
        </p:spPr>
        <p:txBody>
          <a:bodyPr>
            <a:normAutofit fontScale="92500" lnSpcReduction="10000"/>
          </a:bodyPr>
          <a:lstStyle/>
          <a:p>
            <a:pPr marL="514350" marR="0" lvl="0" indent="-514350">
              <a:lnSpc>
                <a:spcPct val="115000"/>
              </a:lnSpc>
              <a:spcBef>
                <a:spcPts val="0"/>
              </a:spcBef>
              <a:spcAft>
                <a:spcPts val="0"/>
              </a:spcAft>
              <a:buSzPts val="1000"/>
              <a:buFont typeface="+mj-lt"/>
              <a:buAutoNum type="arabicPeriod"/>
              <a:tabLst>
                <a:tab pos="228600" algn="l"/>
              </a:tabLst>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lnSpc>
                <a:spcPct val="115000"/>
              </a:lnSpc>
              <a:spcBef>
                <a:spcPts val="0"/>
              </a:spcBef>
              <a:spcAft>
                <a:spcPts val="0"/>
              </a:spcAft>
              <a:buSzPts val="1000"/>
              <a:buFont typeface="+mj-lt"/>
              <a:buAutoNum type="arabicPeriod"/>
              <a:tabLst>
                <a:tab pos="228600" algn="l"/>
              </a:tabLs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Johnson, Joseph E. (1969) . “Position Operators and Proper Time in Relativistic Quantum Mechanics”. Phys. Rev  Vol 181, 1755-1764</a:t>
            </a:r>
          </a:p>
          <a:p>
            <a:pPr marL="514350" lvl="0" indent="-514350">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Johnson, Joseph E. (1971), “Proper-Time Quantum Mechanics II”, Phys. Rev. D, Vol 3</a:t>
            </a:r>
          </a:p>
          <a:p>
            <a:pPr marL="514350" lvl="0" indent="-514350">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Johnson, Joseph E. &amp; Chang K. K. (1974), “Exact Diagonalization of the Dirac Hamiltonian in an External Field” Phys. Rev. D, Vol 10 No. 8</a:t>
            </a:r>
          </a:p>
          <a:p>
            <a:pPr marL="514350" lvl="0" indent="-514350">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Johnson, Joseph E. (2016), </a:t>
            </a:r>
            <a:r>
              <a:rPr lang="en-US" i="1" dirty="0">
                <a:latin typeface="Times New Roman" panose="02020603050405020304" pitchFamily="18" charset="0"/>
                <a:ea typeface="Calibri" panose="020F0502020204030204" pitchFamily="34" charset="0"/>
                <a:cs typeface="Times New Roman" panose="02020603050405020304" pitchFamily="18" charset="0"/>
              </a:rPr>
              <a:t>An Integration of General Relativity with Quantum Theory and the Standard Model.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hlinkClick r:id="rId3"/>
              </a:rPr>
              <a:t>http://arxiv.org/abs/1606.00701</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buFont typeface="+mj-lt"/>
              <a:buAutoNum type="arabicPeriod"/>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buFont typeface="+mj-lt"/>
              <a:buAutoNum type="arabicPeriod"/>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buFont typeface="+mj-lt"/>
              <a:buAutoNum type="arabicPeriod"/>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dirty="0"/>
          </a:p>
        </p:txBody>
      </p:sp>
      <p:sp>
        <p:nvSpPr>
          <p:cNvPr id="4" name="Footer Placeholder 3">
            <a:extLst>
              <a:ext uri="{FF2B5EF4-FFF2-40B4-BE49-F238E27FC236}">
                <a16:creationId xmlns:a16="http://schemas.microsoft.com/office/drawing/2014/main" id="{8220F0C9-586A-A6B8-991F-2B53F47CF0FA}"/>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A11344BD-CB73-5CF8-1CF0-F491BB681192}"/>
              </a:ext>
            </a:extLst>
          </p:cNvPr>
          <p:cNvSpPr>
            <a:spLocks noGrp="1"/>
          </p:cNvSpPr>
          <p:nvPr>
            <p:ph type="sldNum" sz="quarter" idx="12"/>
          </p:nvPr>
        </p:nvSpPr>
        <p:spPr/>
        <p:txBody>
          <a:bodyPr/>
          <a:lstStyle/>
          <a:p>
            <a:fld id="{79C9054C-E1B5-4C07-BAE6-A150A841A84F}" type="slidenum">
              <a:rPr lang="en-US" smtClean="0"/>
              <a:t>42</a:t>
            </a:fld>
            <a:endParaRPr lang="en-US"/>
          </a:p>
        </p:txBody>
      </p:sp>
    </p:spTree>
    <p:extLst>
      <p:ext uri="{BB962C8B-B14F-4D97-AF65-F5344CB8AC3E}">
        <p14:creationId xmlns:p14="http://schemas.microsoft.com/office/powerpoint/2010/main" val="22992788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D0EB8-DD22-F389-605D-E4EBFD9DB917}"/>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DC1DCC3B-C97A-4BEB-9AE6-8ABCAE6481E4}"/>
              </a:ext>
            </a:extLst>
          </p:cNvPr>
          <p:cNvSpPr>
            <a:spLocks noGrp="1"/>
          </p:cNvSpPr>
          <p:nvPr>
            <p:ph idx="1"/>
          </p:nvPr>
        </p:nvSpPr>
        <p:spPr/>
        <p:txBody>
          <a:bodyPr/>
          <a:lstStyle/>
          <a:p>
            <a:r>
              <a:rPr lang="en-US" dirty="0"/>
              <a:t>This presentation is on my web site at </a:t>
            </a:r>
            <a:r>
              <a:rPr lang="en-US" dirty="0">
                <a:hlinkClick r:id="rId2"/>
              </a:rPr>
              <a:t>www.asg.sc.edu</a:t>
            </a:r>
            <a:r>
              <a:rPr lang="en-US" dirty="0"/>
              <a:t> </a:t>
            </a:r>
          </a:p>
          <a:p>
            <a:r>
              <a:rPr lang="en-US" dirty="0"/>
              <a:t>As well as the current draft of my associated paper that is on arXiv.</a:t>
            </a:r>
          </a:p>
        </p:txBody>
      </p:sp>
      <p:sp>
        <p:nvSpPr>
          <p:cNvPr id="4" name="Footer Placeholder 3">
            <a:extLst>
              <a:ext uri="{FF2B5EF4-FFF2-40B4-BE49-F238E27FC236}">
                <a16:creationId xmlns:a16="http://schemas.microsoft.com/office/drawing/2014/main" id="{D1524029-EF8C-4475-153C-04E159D90419}"/>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36AED343-797E-A56C-419E-051D6588831C}"/>
              </a:ext>
            </a:extLst>
          </p:cNvPr>
          <p:cNvSpPr>
            <a:spLocks noGrp="1"/>
          </p:cNvSpPr>
          <p:nvPr>
            <p:ph type="sldNum" sz="quarter" idx="12"/>
          </p:nvPr>
        </p:nvSpPr>
        <p:spPr/>
        <p:txBody>
          <a:bodyPr/>
          <a:lstStyle/>
          <a:p>
            <a:fld id="{79C9054C-E1B5-4C07-BAE6-A150A841A84F}" type="slidenum">
              <a:rPr lang="en-US" smtClean="0"/>
              <a:t>43</a:t>
            </a:fld>
            <a:endParaRPr lang="en-US"/>
          </a:p>
        </p:txBody>
      </p:sp>
    </p:spTree>
    <p:extLst>
      <p:ext uri="{BB962C8B-B14F-4D97-AF65-F5344CB8AC3E}">
        <p14:creationId xmlns:p14="http://schemas.microsoft.com/office/powerpoint/2010/main" val="12495135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FC9CE-83F8-EED3-529C-40AEA36B04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4EE3E0-129C-6C87-8526-12C8359B0D05}"/>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6E8B5135-AB52-96E5-CF2E-42D25C81F83C}"/>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DD549954-2656-A887-8C43-50F381032D98}"/>
              </a:ext>
            </a:extLst>
          </p:cNvPr>
          <p:cNvSpPr>
            <a:spLocks noGrp="1"/>
          </p:cNvSpPr>
          <p:nvPr>
            <p:ph type="sldNum" sz="quarter" idx="12"/>
          </p:nvPr>
        </p:nvSpPr>
        <p:spPr/>
        <p:txBody>
          <a:bodyPr/>
          <a:lstStyle/>
          <a:p>
            <a:fld id="{79C9054C-E1B5-4C07-BAE6-A150A841A84F}" type="slidenum">
              <a:rPr lang="en-US" smtClean="0"/>
              <a:t>44</a:t>
            </a:fld>
            <a:endParaRPr lang="en-US"/>
          </a:p>
        </p:txBody>
      </p:sp>
    </p:spTree>
    <p:extLst>
      <p:ext uri="{BB962C8B-B14F-4D97-AF65-F5344CB8AC3E}">
        <p14:creationId xmlns:p14="http://schemas.microsoft.com/office/powerpoint/2010/main" val="3658308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57D49-A033-08A2-4072-2859F89B5C21}"/>
              </a:ext>
            </a:extLst>
          </p:cNvPr>
          <p:cNvSpPr>
            <a:spLocks noGrp="1"/>
          </p:cNvSpPr>
          <p:nvPr>
            <p:ph type="title"/>
          </p:nvPr>
        </p:nvSpPr>
        <p:spPr/>
        <p:txBody>
          <a:bodyPr/>
          <a:lstStyle/>
          <a:p>
            <a:r>
              <a:rPr lang="en-US" dirty="0"/>
              <a:t>Some additional notes:</a:t>
            </a:r>
          </a:p>
        </p:txBody>
      </p:sp>
      <p:sp>
        <p:nvSpPr>
          <p:cNvPr id="3" name="Content Placeholder 2">
            <a:extLst>
              <a:ext uri="{FF2B5EF4-FFF2-40B4-BE49-F238E27FC236}">
                <a16:creationId xmlns:a16="http://schemas.microsoft.com/office/drawing/2014/main" id="{C476241C-889D-EAD4-9D42-FFD46AE36A94}"/>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EE9E4894-CD6C-9CDB-E637-92F2DE3A2E21}"/>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EB564847-0F95-3887-DC16-522CEAF8B891}"/>
              </a:ext>
            </a:extLst>
          </p:cNvPr>
          <p:cNvSpPr>
            <a:spLocks noGrp="1"/>
          </p:cNvSpPr>
          <p:nvPr>
            <p:ph type="sldNum" sz="quarter" idx="12"/>
          </p:nvPr>
        </p:nvSpPr>
        <p:spPr/>
        <p:txBody>
          <a:bodyPr/>
          <a:lstStyle/>
          <a:p>
            <a:fld id="{79C9054C-E1B5-4C07-BAE6-A150A841A84F}" type="slidenum">
              <a:rPr lang="en-US" smtClean="0"/>
              <a:t>45</a:t>
            </a:fld>
            <a:endParaRPr lang="en-US"/>
          </a:p>
        </p:txBody>
      </p:sp>
    </p:spTree>
    <p:extLst>
      <p:ext uri="{BB962C8B-B14F-4D97-AF65-F5344CB8AC3E}">
        <p14:creationId xmlns:p14="http://schemas.microsoft.com/office/powerpoint/2010/main" val="3937337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7ED45-9089-44A8-7E77-1820084D4EB0}"/>
              </a:ext>
            </a:extLst>
          </p:cNvPr>
          <p:cNvSpPr>
            <a:spLocks noGrp="1"/>
          </p:cNvSpPr>
          <p:nvPr>
            <p:ph type="title"/>
          </p:nvPr>
        </p:nvSpPr>
        <p:spPr/>
        <p:txBody>
          <a:bodyPr/>
          <a:lstStyle/>
          <a:p>
            <a:r>
              <a:rPr lang="en-US" dirty="0"/>
              <a:t>A challenge for graduate students:</a:t>
            </a:r>
          </a:p>
        </p:txBody>
      </p:sp>
      <p:sp>
        <p:nvSpPr>
          <p:cNvPr id="3" name="Content Placeholder 2">
            <a:extLst>
              <a:ext uri="{FF2B5EF4-FFF2-40B4-BE49-F238E27FC236}">
                <a16:creationId xmlns:a16="http://schemas.microsoft.com/office/drawing/2014/main" id="{CB67A986-C2B3-D15B-3044-3C86837A08ED}"/>
              </a:ext>
            </a:extLst>
          </p:cNvPr>
          <p:cNvSpPr>
            <a:spLocks noGrp="1"/>
          </p:cNvSpPr>
          <p:nvPr>
            <p:ph idx="1"/>
          </p:nvPr>
        </p:nvSpPr>
        <p:spPr/>
        <p:txBody>
          <a:bodyPr/>
          <a:lstStyle/>
          <a:p>
            <a:r>
              <a:rPr lang="en-US" dirty="0"/>
              <a:t>Define a Lie Algebra of the two matrices L</a:t>
            </a:r>
            <a:r>
              <a:rPr lang="en-US" sz="1600" dirty="0"/>
              <a:t>12</a:t>
            </a:r>
            <a:r>
              <a:rPr lang="en-US" dirty="0"/>
              <a:t> = (-1, 0 /1, 0) and L</a:t>
            </a:r>
            <a:r>
              <a:rPr lang="en-US" sz="1600" dirty="0"/>
              <a:t>21</a:t>
            </a:r>
            <a:r>
              <a:rPr lang="en-US" dirty="0"/>
              <a:t> = (0, 1 / 0, -1) that </a:t>
            </a:r>
            <a:r>
              <a:rPr lang="en-US" u="sng" dirty="0"/>
              <a:t>can model an increase in entropy</a:t>
            </a:r>
            <a:r>
              <a:rPr lang="en-US" dirty="0"/>
              <a:t>. </a:t>
            </a:r>
          </a:p>
          <a:p>
            <a:r>
              <a:rPr lang="en-US" dirty="0"/>
              <a:t>Then show that M(t) = exp(t(L</a:t>
            </a:r>
            <a:r>
              <a:rPr lang="en-US" sz="1600" dirty="0"/>
              <a:t>12 </a:t>
            </a:r>
            <a:r>
              <a:rPr lang="en-US" dirty="0"/>
              <a:t>+ L</a:t>
            </a:r>
            <a:r>
              <a:rPr lang="en-US" sz="1600" dirty="0"/>
              <a:t>21 </a:t>
            </a:r>
            <a:r>
              <a:rPr lang="en-US" dirty="0"/>
              <a:t>) ) generates Lie group of transformations that represent an increase in entropy when t&gt;0 by expanding M(t) with its series definition. </a:t>
            </a:r>
          </a:p>
          <a:p>
            <a:r>
              <a:rPr lang="en-US" dirty="0"/>
              <a:t>Explain how its action on any vector (u, v) with u&gt;0, v&gt;0 eventually gives an equilibrium of the same values: (w , w) where w = (</a:t>
            </a:r>
            <a:r>
              <a:rPr lang="en-US" dirty="0" err="1"/>
              <a:t>u+v</a:t>
            </a:r>
            <a:r>
              <a:rPr lang="en-US" dirty="0"/>
              <a:t>)/2. </a:t>
            </a:r>
          </a:p>
          <a:p>
            <a:r>
              <a:rPr lang="en-US" dirty="0"/>
              <a:t>This models an aquarium with two equal sides separated by a membrane with a small hole separating clear water on one side from a red dye water in the other. As t nears infinity, all information is lost.</a:t>
            </a:r>
          </a:p>
          <a:p>
            <a:endParaRPr lang="en-US" baseline="-25000" dirty="0"/>
          </a:p>
          <a:p>
            <a:endParaRPr lang="en-US" baseline="-25000" dirty="0"/>
          </a:p>
        </p:txBody>
      </p:sp>
      <p:sp>
        <p:nvSpPr>
          <p:cNvPr id="4" name="Footer Placeholder 3">
            <a:extLst>
              <a:ext uri="{FF2B5EF4-FFF2-40B4-BE49-F238E27FC236}">
                <a16:creationId xmlns:a16="http://schemas.microsoft.com/office/drawing/2014/main" id="{8C482C43-8321-ED96-120E-8C70CE3DD5E0}"/>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D7D3564F-6FBF-8860-D7C3-F6D5F87D990D}"/>
              </a:ext>
            </a:extLst>
          </p:cNvPr>
          <p:cNvSpPr>
            <a:spLocks noGrp="1"/>
          </p:cNvSpPr>
          <p:nvPr>
            <p:ph type="sldNum" sz="quarter" idx="12"/>
          </p:nvPr>
        </p:nvSpPr>
        <p:spPr/>
        <p:txBody>
          <a:bodyPr/>
          <a:lstStyle/>
          <a:p>
            <a:fld id="{79C9054C-E1B5-4C07-BAE6-A150A841A84F}" type="slidenum">
              <a:rPr lang="en-US" smtClean="0"/>
              <a:t>46</a:t>
            </a:fld>
            <a:endParaRPr lang="en-US"/>
          </a:p>
        </p:txBody>
      </p:sp>
    </p:spTree>
    <p:extLst>
      <p:ext uri="{BB962C8B-B14F-4D97-AF65-F5344CB8AC3E}">
        <p14:creationId xmlns:p14="http://schemas.microsoft.com/office/powerpoint/2010/main" val="26779212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6CBF-3668-DF63-5B1B-72B08C03AD3F}"/>
              </a:ext>
            </a:extLst>
          </p:cNvPr>
          <p:cNvSpPr>
            <a:spLocks noGrp="1"/>
          </p:cNvSpPr>
          <p:nvPr>
            <p:ph type="title"/>
          </p:nvPr>
        </p:nvSpPr>
        <p:spPr/>
        <p:txBody>
          <a:bodyPr/>
          <a:lstStyle/>
          <a:p>
            <a:r>
              <a:rPr lang="en-US" dirty="0"/>
              <a:t>How a Lie algebra generates a Lie Group</a:t>
            </a:r>
          </a:p>
        </p:txBody>
      </p:sp>
      <p:sp>
        <p:nvSpPr>
          <p:cNvPr id="3" name="Content Placeholder 2">
            <a:extLst>
              <a:ext uri="{FF2B5EF4-FFF2-40B4-BE49-F238E27FC236}">
                <a16:creationId xmlns:a16="http://schemas.microsoft.com/office/drawing/2014/main" id="{F319D229-5116-E171-B787-641BD0BF445E}"/>
              </a:ext>
            </a:extLst>
          </p:cNvPr>
          <p:cNvSpPr>
            <a:spLocks noGrp="1"/>
          </p:cNvSpPr>
          <p:nvPr>
            <p:ph idx="1"/>
          </p:nvPr>
        </p:nvSpPr>
        <p:spPr/>
        <p:txBody>
          <a:bodyPr/>
          <a:lstStyle/>
          <a:p>
            <a:r>
              <a:rPr lang="en-US" dirty="0"/>
              <a:t>Translations: </a:t>
            </a:r>
          </a:p>
          <a:p>
            <a:pPr lvl="1"/>
            <a:r>
              <a:rPr lang="en-US" dirty="0"/>
              <a:t> </a:t>
            </a:r>
            <a:r>
              <a:rPr lang="en-US" dirty="0" err="1"/>
              <a:t>X’</a:t>
            </a:r>
            <a:r>
              <a:rPr lang="en-US" baseline="30000" dirty="0" err="1">
                <a:latin typeface="Symbol" panose="05050102010706020507" pitchFamily="18" charset="2"/>
              </a:rPr>
              <a:t>m</a:t>
            </a:r>
            <a:r>
              <a:rPr lang="en-US" dirty="0">
                <a:latin typeface="Symbol" panose="05050102010706020507" pitchFamily="18" charset="2"/>
              </a:rPr>
              <a:t> = </a:t>
            </a:r>
            <a:r>
              <a:rPr lang="en-US" dirty="0">
                <a:latin typeface="Times New Roman" panose="02020603050405020304" pitchFamily="18" charset="0"/>
                <a:cs typeface="Times New Roman" panose="02020603050405020304" pitchFamily="18" charset="0"/>
              </a:rPr>
              <a:t>exp(</a:t>
            </a:r>
            <a:r>
              <a:rPr lang="en-US" dirty="0" err="1">
                <a:latin typeface="Times New Roman" panose="02020603050405020304" pitchFamily="18" charset="0"/>
                <a:cs typeface="Times New Roman" panose="02020603050405020304" pitchFamily="18" charset="0"/>
              </a:rPr>
              <a:t>iℏ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a:t>
            </a:r>
            <a:r>
              <a:rPr lang="en-US" baseline="-25000" dirty="0" err="1">
                <a:latin typeface="Symbol" panose="05050102010706020507" pitchFamily="18" charset="2"/>
              </a:rPr>
              <a:t>m</a:t>
            </a:r>
            <a:r>
              <a:rPr lang="en-US" dirty="0" err="1">
                <a:latin typeface="Times New Roman" panose="02020603050405020304" pitchFamily="18" charset="0"/>
                <a:cs typeface="Times New Roman" panose="02020603050405020304" pitchFamily="18" charset="0"/>
              </a:rPr>
              <a:t>P</a:t>
            </a:r>
            <a:r>
              <a:rPr lang="en-US" baseline="30000" dirty="0" err="1">
                <a:latin typeface="Symbol" panose="05050102010706020507" pitchFamily="18" charset="2"/>
              </a:rPr>
              <a:t>m</a:t>
            </a:r>
            <a:r>
              <a:rPr lang="en-US" dirty="0">
                <a:latin typeface="Symbol" panose="05050102010706020507" pitchFamily="18" charset="2"/>
              </a:rPr>
              <a:t>)  </a:t>
            </a:r>
            <a:r>
              <a:rPr lang="en-US" dirty="0" err="1"/>
              <a:t>X</a:t>
            </a:r>
            <a:r>
              <a:rPr lang="en-US" baseline="30000" dirty="0" err="1">
                <a:latin typeface="Symbol" panose="05050102010706020507" pitchFamily="18" charset="2"/>
              </a:rPr>
              <a:t>m</a:t>
            </a:r>
            <a:r>
              <a:rPr lang="en-US" baseline="30000" dirty="0">
                <a:latin typeface="Symbol" panose="05050102010706020507" pitchFamily="18" charset="2"/>
              </a:rPr>
              <a:t>  </a:t>
            </a:r>
            <a:r>
              <a:rPr lang="en-US" dirty="0">
                <a:latin typeface="Times New Roman" panose="02020603050405020304" pitchFamily="18" charset="0"/>
                <a:cs typeface="Times New Roman" panose="02020603050405020304" pitchFamily="18" charset="0"/>
              </a:rPr>
              <a:t>exp(-</a:t>
            </a:r>
            <a:r>
              <a:rPr lang="en-US" dirty="0" err="1">
                <a:latin typeface="Times New Roman" panose="02020603050405020304" pitchFamily="18" charset="0"/>
                <a:cs typeface="Times New Roman" panose="02020603050405020304" pitchFamily="18" charset="0"/>
              </a:rPr>
              <a:t>iℏ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a:t>
            </a:r>
            <a:r>
              <a:rPr lang="en-US" baseline="-25000" dirty="0" err="1">
                <a:latin typeface="Symbol" panose="05050102010706020507" pitchFamily="18" charset="2"/>
              </a:rPr>
              <a:t>m</a:t>
            </a:r>
            <a:r>
              <a:rPr lang="en-US" dirty="0" err="1">
                <a:latin typeface="Times New Roman" panose="02020603050405020304" pitchFamily="18" charset="0"/>
                <a:cs typeface="Times New Roman" panose="02020603050405020304" pitchFamily="18" charset="0"/>
              </a:rPr>
              <a:t>P</a:t>
            </a:r>
            <a:r>
              <a:rPr lang="en-US" baseline="30000" dirty="0" err="1">
                <a:latin typeface="Symbol" panose="05050102010706020507" pitchFamily="18" charset="2"/>
              </a:rPr>
              <a:t>m</a:t>
            </a:r>
            <a:r>
              <a:rPr lang="en-US" dirty="0">
                <a:latin typeface="Symbol" panose="05050102010706020507" pitchFamily="18" charset="2"/>
              </a:rPr>
              <a:t> )  </a:t>
            </a:r>
          </a:p>
          <a:p>
            <a:r>
              <a:rPr lang="en-US" dirty="0">
                <a:latin typeface="Times New Roman" panose="02020603050405020304" pitchFamily="18" charset="0"/>
                <a:cs typeface="Times New Roman" panose="02020603050405020304" pitchFamily="18" charset="0"/>
              </a:rPr>
              <a:t>Rotations and Lorentz Transformations:</a:t>
            </a:r>
          </a:p>
          <a:p>
            <a:pPr lvl="1"/>
            <a:r>
              <a:rPr lang="en-US" dirty="0" err="1"/>
              <a:t>P’</a:t>
            </a:r>
            <a:r>
              <a:rPr lang="en-US" baseline="30000" dirty="0" err="1">
                <a:latin typeface="Symbol" panose="05050102010706020507" pitchFamily="18" charset="2"/>
              </a:rPr>
              <a:t>l</a:t>
            </a:r>
            <a:r>
              <a:rPr lang="en-US" dirty="0">
                <a:latin typeface="Symbol" panose="05050102010706020507" pitchFamily="18" charset="2"/>
              </a:rPr>
              <a:t> = </a:t>
            </a:r>
            <a:r>
              <a:rPr lang="en-US" dirty="0">
                <a:latin typeface="Times New Roman" panose="02020603050405020304" pitchFamily="18" charset="0"/>
                <a:cs typeface="Times New Roman" panose="02020603050405020304" pitchFamily="18" charset="0"/>
              </a:rPr>
              <a:t>exp(</a:t>
            </a:r>
            <a:r>
              <a:rPr lang="en-US" dirty="0" err="1">
                <a:latin typeface="Times New Roman" panose="02020603050405020304" pitchFamily="18" charset="0"/>
                <a:cs typeface="Times New Roman" panose="02020603050405020304" pitchFamily="18" charset="0"/>
              </a:rPr>
              <a:t>iℏ</a:t>
            </a:r>
            <a:r>
              <a:rPr lang="en-US" dirty="0">
                <a:latin typeface="Times New Roman" panose="02020603050405020304" pitchFamily="18" charset="0"/>
                <a:cs typeface="Times New Roman" panose="02020603050405020304" pitchFamily="18" charset="0"/>
              </a:rPr>
              <a:t>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rPr>
              <a:t>mn</a:t>
            </a:r>
            <a:r>
              <a:rPr lang="en-US" dirty="0" err="1">
                <a:latin typeface="Times New Roman" panose="02020603050405020304" pitchFamily="18" charset="0"/>
                <a:cs typeface="Times New Roman" panose="02020603050405020304" pitchFamily="18" charset="0"/>
              </a:rPr>
              <a:t>L</a:t>
            </a:r>
            <a:r>
              <a:rPr lang="en-US" baseline="30000" dirty="0" err="1">
                <a:latin typeface="Symbol" panose="05050102010706020507" pitchFamily="18" charset="2"/>
              </a:rPr>
              <a:t>mn</a:t>
            </a:r>
            <a:r>
              <a:rPr lang="en-US" dirty="0">
                <a:latin typeface="Symbol" panose="05050102010706020507" pitchFamily="18" charset="2"/>
              </a:rPr>
              <a:t>)  </a:t>
            </a:r>
            <a:r>
              <a:rPr lang="en-US" dirty="0">
                <a:latin typeface="Times New Roman" panose="02020603050405020304" pitchFamily="18" charset="0"/>
                <a:cs typeface="Times New Roman" panose="02020603050405020304" pitchFamily="18" charset="0"/>
              </a:rPr>
              <a:t>P</a:t>
            </a:r>
            <a:r>
              <a:rPr lang="en-US" baseline="30000" dirty="0">
                <a:latin typeface="Symbol" panose="05050102010706020507" pitchFamily="18" charset="2"/>
              </a:rPr>
              <a:t>l  </a:t>
            </a:r>
            <a:r>
              <a:rPr lang="en-US" dirty="0">
                <a:latin typeface="Times New Roman" panose="02020603050405020304" pitchFamily="18" charset="0"/>
                <a:cs typeface="Times New Roman" panose="02020603050405020304" pitchFamily="18" charset="0"/>
              </a:rPr>
              <a:t>exp(-</a:t>
            </a:r>
            <a:r>
              <a:rPr lang="en-US" dirty="0" err="1">
                <a:latin typeface="Times New Roman" panose="02020603050405020304" pitchFamily="18" charset="0"/>
                <a:cs typeface="Times New Roman" panose="02020603050405020304" pitchFamily="18" charset="0"/>
              </a:rPr>
              <a:t>iℏ</a:t>
            </a:r>
            <a:r>
              <a:rPr lang="en-US" dirty="0">
                <a:latin typeface="Times New Roman" panose="02020603050405020304" pitchFamily="18" charset="0"/>
                <a:cs typeface="Times New Roman" panose="02020603050405020304" pitchFamily="18" charset="0"/>
              </a:rPr>
              <a:t>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rs</a:t>
            </a:r>
            <a:r>
              <a:rPr lang="en-US" dirty="0" err="1">
                <a:latin typeface="Times New Roman" panose="02020603050405020304" pitchFamily="18" charset="0"/>
                <a:cs typeface="Times New Roman" panose="02020603050405020304" pitchFamily="18" charset="0"/>
              </a:rPr>
              <a:t>P</a:t>
            </a:r>
            <a:r>
              <a:rPr lang="en-US" baseline="30000" dirty="0" err="1">
                <a:latin typeface="Symbol" panose="05050102010706020507" pitchFamily="18" charset="2"/>
                <a:cs typeface="Times New Roman" panose="02020603050405020304" pitchFamily="18" charset="0"/>
              </a:rPr>
              <a:t>rs</a:t>
            </a:r>
            <a:r>
              <a:rPr lang="en-US" dirty="0">
                <a:latin typeface="Symbol" panose="05050102010706020507" pitchFamily="18" charset="2"/>
              </a:rPr>
              <a:t> )</a:t>
            </a:r>
          </a:p>
          <a:p>
            <a:pPr lvl="1"/>
            <a:r>
              <a:rPr lang="en-US" dirty="0" err="1"/>
              <a:t>X’</a:t>
            </a:r>
            <a:r>
              <a:rPr lang="en-US" baseline="30000" dirty="0" err="1">
                <a:latin typeface="Symbol" panose="05050102010706020507" pitchFamily="18" charset="2"/>
              </a:rPr>
              <a:t>l</a:t>
            </a:r>
            <a:r>
              <a:rPr lang="en-US" dirty="0">
                <a:latin typeface="Symbol" panose="05050102010706020507" pitchFamily="18" charset="2"/>
              </a:rPr>
              <a:t> = </a:t>
            </a:r>
            <a:r>
              <a:rPr lang="en-US" dirty="0">
                <a:latin typeface="Times New Roman" panose="02020603050405020304" pitchFamily="18" charset="0"/>
                <a:cs typeface="Times New Roman" panose="02020603050405020304" pitchFamily="18" charset="0"/>
              </a:rPr>
              <a:t>exp(</a:t>
            </a:r>
            <a:r>
              <a:rPr lang="en-US" dirty="0" err="1">
                <a:latin typeface="Times New Roman" panose="02020603050405020304" pitchFamily="18" charset="0"/>
                <a:cs typeface="Times New Roman" panose="02020603050405020304" pitchFamily="18" charset="0"/>
              </a:rPr>
              <a:t>iℏ</a:t>
            </a:r>
            <a:r>
              <a:rPr lang="en-US" dirty="0">
                <a:latin typeface="Times New Roman" panose="02020603050405020304" pitchFamily="18" charset="0"/>
                <a:cs typeface="Times New Roman" panose="02020603050405020304" pitchFamily="18" charset="0"/>
              </a:rPr>
              <a:t>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rPr>
              <a:t>mn</a:t>
            </a:r>
            <a:r>
              <a:rPr lang="en-US" dirty="0" err="1">
                <a:latin typeface="Times New Roman" panose="02020603050405020304" pitchFamily="18" charset="0"/>
                <a:cs typeface="Times New Roman" panose="02020603050405020304" pitchFamily="18" charset="0"/>
              </a:rPr>
              <a:t>L</a:t>
            </a:r>
            <a:r>
              <a:rPr lang="en-US" baseline="30000" dirty="0" err="1">
                <a:latin typeface="Symbol" panose="05050102010706020507" pitchFamily="18" charset="2"/>
              </a:rPr>
              <a:t>mn</a:t>
            </a:r>
            <a:r>
              <a:rPr lang="en-US" dirty="0">
                <a:latin typeface="Symbol" panose="05050102010706020507" pitchFamily="18" charset="2"/>
              </a:rPr>
              <a:t>)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rPr>
              <a:t>l</a:t>
            </a:r>
            <a:r>
              <a:rPr lang="en-US" baseline="30000" dirty="0">
                <a:latin typeface="Symbol" panose="05050102010706020507" pitchFamily="18" charset="2"/>
              </a:rPr>
              <a:t>  </a:t>
            </a:r>
            <a:r>
              <a:rPr lang="en-US" dirty="0">
                <a:latin typeface="Times New Roman" panose="02020603050405020304" pitchFamily="18" charset="0"/>
                <a:cs typeface="Times New Roman" panose="02020603050405020304" pitchFamily="18" charset="0"/>
              </a:rPr>
              <a:t>exp(-</a:t>
            </a:r>
            <a:r>
              <a:rPr lang="en-US" dirty="0" err="1">
                <a:latin typeface="Times New Roman" panose="02020603050405020304" pitchFamily="18" charset="0"/>
                <a:cs typeface="Times New Roman" panose="02020603050405020304" pitchFamily="18" charset="0"/>
              </a:rPr>
              <a:t>iℏ</a:t>
            </a:r>
            <a:r>
              <a:rPr lang="en-US" dirty="0">
                <a:latin typeface="Times New Roman" panose="02020603050405020304" pitchFamily="18" charset="0"/>
                <a:cs typeface="Times New Roman" panose="02020603050405020304" pitchFamily="18" charset="0"/>
              </a:rPr>
              <a:t> </a:t>
            </a:r>
            <a:r>
              <a:rPr lang="en-US" dirty="0" err="1">
                <a:latin typeface="Symbol" panose="05050102010706020507" pitchFamily="18" charset="2"/>
                <a:cs typeface="Times New Roman" panose="02020603050405020304" pitchFamily="18" charset="0"/>
              </a:rPr>
              <a:t>h</a:t>
            </a:r>
            <a:r>
              <a:rPr lang="en-US" baseline="-25000" dirty="0" err="1">
                <a:latin typeface="Symbol" panose="05050102010706020507" pitchFamily="18" charset="2"/>
                <a:cs typeface="Times New Roman" panose="02020603050405020304" pitchFamily="18" charset="0"/>
              </a:rPr>
              <a:t>rs</a:t>
            </a:r>
            <a:r>
              <a:rPr lang="en-US" dirty="0" err="1">
                <a:latin typeface="Times New Roman" panose="02020603050405020304" pitchFamily="18" charset="0"/>
                <a:cs typeface="Times New Roman" panose="02020603050405020304" pitchFamily="18" charset="0"/>
              </a:rPr>
              <a:t>P</a:t>
            </a:r>
            <a:r>
              <a:rPr lang="en-US" baseline="30000" dirty="0" err="1">
                <a:latin typeface="Symbol" panose="05050102010706020507" pitchFamily="18" charset="2"/>
                <a:cs typeface="Times New Roman" panose="02020603050405020304" pitchFamily="18" charset="0"/>
              </a:rPr>
              <a:t>rs</a:t>
            </a:r>
            <a:r>
              <a:rPr lang="en-US" dirty="0">
                <a:latin typeface="Symbol" panose="05050102010706020507" pitchFamily="18" charset="2"/>
              </a:rPr>
              <a:t> )</a:t>
            </a:r>
          </a:p>
          <a:p>
            <a:pPr lvl="1"/>
            <a:endParaRPr lang="en-US" dirty="0">
              <a:latin typeface="Symbol" panose="05050102010706020507" pitchFamily="18" charset="2"/>
            </a:endParaRPr>
          </a:p>
          <a:p>
            <a:r>
              <a:rPr lang="en-US" sz="2400" dirty="0">
                <a:latin typeface="Times New Roman" panose="02020603050405020304" pitchFamily="18" charset="0"/>
                <a:cs typeface="Times New Roman" panose="02020603050405020304" pitchFamily="18" charset="0"/>
              </a:rPr>
              <a:t>A Lie algebra is the infinitesimal change in the transformation of a Lie group.</a:t>
            </a:r>
          </a:p>
          <a:p>
            <a:r>
              <a:rPr lang="en-US" sz="2400" dirty="0">
                <a:latin typeface="Times New Roman" panose="02020603050405020304" pitchFamily="18" charset="0"/>
                <a:cs typeface="Times New Roman" panose="02020603050405020304" pitchFamily="18" charset="0"/>
              </a:rPr>
              <a:t>This is how one deals with groups that have an infinite number of elements</a:t>
            </a:r>
            <a:r>
              <a:rPr lang="en-US" dirty="0">
                <a:latin typeface="Times New Roman" panose="02020603050405020304" pitchFamily="18" charset="0"/>
                <a:cs typeface="Times New Roman" panose="02020603050405020304" pitchFamily="18" charset="0"/>
              </a:rPr>
              <a:t>.  </a:t>
            </a: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A0A5C1F3-639E-91A6-8C1D-8EB6ABB8B7FF}"/>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DC40C6AE-7D6C-9575-463C-F5E70E8F53DE}"/>
              </a:ext>
            </a:extLst>
          </p:cNvPr>
          <p:cNvSpPr>
            <a:spLocks noGrp="1"/>
          </p:cNvSpPr>
          <p:nvPr>
            <p:ph type="sldNum" sz="quarter" idx="12"/>
          </p:nvPr>
        </p:nvSpPr>
        <p:spPr/>
        <p:txBody>
          <a:bodyPr/>
          <a:lstStyle/>
          <a:p>
            <a:fld id="{79C9054C-E1B5-4C07-BAE6-A150A841A84F}" type="slidenum">
              <a:rPr lang="en-US" smtClean="0"/>
              <a:t>47</a:t>
            </a:fld>
            <a:endParaRPr lang="en-US"/>
          </a:p>
        </p:txBody>
      </p:sp>
    </p:spTree>
    <p:extLst>
      <p:ext uri="{BB962C8B-B14F-4D97-AF65-F5344CB8AC3E}">
        <p14:creationId xmlns:p14="http://schemas.microsoft.com/office/powerpoint/2010/main" val="3384643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9367-3EEF-E9FA-1C66-DE78C32F71E9}"/>
              </a:ext>
            </a:extLst>
          </p:cNvPr>
          <p:cNvSpPr>
            <a:spLocks noGrp="1"/>
          </p:cNvSpPr>
          <p:nvPr>
            <p:ph type="title"/>
          </p:nvPr>
        </p:nvSpPr>
        <p:spPr/>
        <p:txBody>
          <a:bodyPr/>
          <a:lstStyle/>
          <a:p>
            <a:r>
              <a:rPr lang="en-US" dirty="0"/>
              <a:t>Dirac Notation for States of the System</a:t>
            </a:r>
          </a:p>
        </p:txBody>
      </p:sp>
      <p:sp>
        <p:nvSpPr>
          <p:cNvPr id="3" name="Content Placeholder 2">
            <a:extLst>
              <a:ext uri="{FF2B5EF4-FFF2-40B4-BE49-F238E27FC236}">
                <a16:creationId xmlns:a16="http://schemas.microsoft.com/office/drawing/2014/main" id="{C3D3A7AD-94CE-FC32-4043-D65E22553D8A}"/>
              </a:ext>
            </a:extLst>
          </p:cNvPr>
          <p:cNvSpPr>
            <a:spLocks noGrp="1"/>
          </p:cNvSpPr>
          <p:nvPr>
            <p:ph idx="1"/>
          </p:nvPr>
        </p:nvSpPr>
        <p:spPr/>
        <p:txBody>
          <a:bodyPr>
            <a:normAutofit fontScale="25000" lnSpcReduction="20000"/>
          </a:bodyPr>
          <a:lstStyle/>
          <a:p>
            <a:r>
              <a:rPr lang="en-US" sz="8000" dirty="0"/>
              <a:t>The state of a system is expressed as a vector in Hilbert space:|</a:t>
            </a:r>
            <a:r>
              <a:rPr lang="en-US" sz="8000" dirty="0">
                <a:latin typeface="Symbol" panose="05050102010706020507" pitchFamily="18" charset="2"/>
              </a:rPr>
              <a:t>Y</a:t>
            </a:r>
            <a:r>
              <a:rPr lang="en-US" sz="8000" dirty="0"/>
              <a:t>&gt;</a:t>
            </a:r>
          </a:p>
          <a:p>
            <a:r>
              <a:rPr lang="en-US" sz="8000" dirty="0"/>
              <a:t>The basis of the space is expressed in terms of a complete set of eigenvalues of commuting operators: | </a:t>
            </a:r>
            <a:r>
              <a:rPr lang="en-US" sz="8000" dirty="0">
                <a:latin typeface="Symbol" panose="05050102010706020507" pitchFamily="18" charset="2"/>
              </a:rPr>
              <a:t>a</a:t>
            </a:r>
            <a:r>
              <a:rPr lang="en-US" sz="8000" dirty="0"/>
              <a:t> …&gt; using:</a:t>
            </a:r>
          </a:p>
          <a:p>
            <a:pPr lvl="1"/>
            <a:r>
              <a:rPr lang="en-US" sz="8000" dirty="0"/>
              <a:t> Orthonormality: &lt;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 | </a:t>
            </a:r>
            <a:r>
              <a:rPr lang="en-US" sz="8000" dirty="0">
                <a:latin typeface="Symbol" panose="05050102010706020507" pitchFamily="18" charset="2"/>
              </a:rPr>
              <a:t>b</a:t>
            </a:r>
            <a:r>
              <a:rPr lang="en-US" sz="8000" baseline="30000" dirty="0">
                <a:latin typeface="Symbol" panose="05050102010706020507" pitchFamily="18" charset="2"/>
              </a:rPr>
              <a:t>n</a:t>
            </a:r>
            <a:r>
              <a:rPr lang="en-US" sz="8000" dirty="0"/>
              <a:t> … &gt;  = </a:t>
            </a:r>
            <a:r>
              <a:rPr lang="en-US" sz="8000" dirty="0">
                <a:latin typeface="Symbol" panose="05050102010706020507" pitchFamily="18" charset="2"/>
              </a:rPr>
              <a:t>d(a</a:t>
            </a:r>
            <a:r>
              <a:rPr lang="en-US" sz="8000" baseline="30000" dirty="0">
                <a:latin typeface="Symbol" panose="05050102010706020507" pitchFamily="18" charset="2"/>
              </a:rPr>
              <a:t>m</a:t>
            </a:r>
            <a:r>
              <a:rPr lang="en-US" sz="8000" dirty="0">
                <a:latin typeface="Symbol" panose="05050102010706020507" pitchFamily="18" charset="2"/>
              </a:rPr>
              <a:t> - b</a:t>
            </a:r>
            <a:r>
              <a:rPr lang="en-US" sz="8000" baseline="30000" dirty="0">
                <a:latin typeface="Symbol" panose="05050102010706020507" pitchFamily="18" charset="2"/>
              </a:rPr>
              <a:t>m</a:t>
            </a:r>
            <a:r>
              <a:rPr lang="en-US" sz="8000" dirty="0">
                <a:latin typeface="Symbol" panose="05050102010706020507" pitchFamily="18" charset="2"/>
              </a:rPr>
              <a:t> )</a:t>
            </a:r>
          </a:p>
          <a:p>
            <a:pPr lvl="1"/>
            <a:r>
              <a:rPr lang="en-US" sz="8000" dirty="0"/>
              <a:t> Completeness:    </a:t>
            </a:r>
            <a:r>
              <a:rPr lang="en-US" sz="8000" dirty="0" err="1"/>
              <a:t>ʃ</a:t>
            </a:r>
            <a:r>
              <a:rPr lang="en-US" sz="8000" dirty="0" err="1">
                <a:latin typeface="Symbol" panose="05050102010706020507" pitchFamily="18" charset="2"/>
              </a:rPr>
              <a:t>S</a:t>
            </a:r>
            <a:r>
              <a:rPr lang="en-US" sz="8000" baseline="-25000" dirty="0" err="1">
                <a:latin typeface="Symbol" panose="05050102010706020507" pitchFamily="18" charset="2"/>
              </a:rPr>
              <a:t>m</a:t>
            </a:r>
            <a:r>
              <a:rPr lang="en-US" sz="8000" dirty="0">
                <a:latin typeface="Symbol" panose="05050102010706020507" pitchFamily="18" charset="2"/>
              </a:rPr>
              <a:t> </a:t>
            </a:r>
            <a:r>
              <a:rPr lang="en-US" sz="8000" dirty="0"/>
              <a:t>|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 &gt; &lt;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 | = 1  (used to expand a vector in a basis)</a:t>
            </a:r>
          </a:p>
          <a:p>
            <a:r>
              <a:rPr lang="en-US" sz="8000" dirty="0"/>
              <a:t>The Orthonormality gives:  |</a:t>
            </a:r>
            <a:r>
              <a:rPr lang="en-US" sz="8000" dirty="0">
                <a:latin typeface="Symbol" panose="05050102010706020507" pitchFamily="18" charset="2"/>
              </a:rPr>
              <a:t>Y</a:t>
            </a:r>
            <a:r>
              <a:rPr lang="en-US" sz="8000" dirty="0"/>
              <a:t>&gt;  =  1 |</a:t>
            </a:r>
            <a:r>
              <a:rPr lang="en-US" sz="8000" dirty="0">
                <a:latin typeface="Symbol" panose="05050102010706020507" pitchFamily="18" charset="2"/>
              </a:rPr>
              <a:t>Y</a:t>
            </a:r>
            <a:r>
              <a:rPr lang="en-US" sz="8000" dirty="0"/>
              <a:t>&gt; = </a:t>
            </a:r>
            <a:r>
              <a:rPr lang="en-US" sz="8000" dirty="0" err="1"/>
              <a:t>ʃ</a:t>
            </a:r>
            <a:r>
              <a:rPr lang="en-US" sz="8000" dirty="0" err="1">
                <a:latin typeface="Symbol" panose="05050102010706020507" pitchFamily="18" charset="2"/>
              </a:rPr>
              <a:t>S</a:t>
            </a:r>
            <a:r>
              <a:rPr lang="en-US" sz="8000" baseline="-25000" dirty="0" err="1">
                <a:latin typeface="Symbol" panose="05050102010706020507" pitchFamily="18" charset="2"/>
              </a:rPr>
              <a:t>m</a:t>
            </a:r>
            <a:r>
              <a:rPr lang="en-US" sz="8000" dirty="0">
                <a:latin typeface="Symbol" panose="05050102010706020507" pitchFamily="18" charset="2"/>
              </a:rPr>
              <a:t> </a:t>
            </a:r>
            <a:r>
              <a:rPr lang="en-US" sz="8000" dirty="0"/>
              <a:t>|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 &gt; &lt;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a:t>
            </a:r>
            <a:r>
              <a:rPr lang="en-US" sz="8000" dirty="0">
                <a:latin typeface="Symbol" panose="05050102010706020507" pitchFamily="18" charset="2"/>
              </a:rPr>
              <a:t>Y</a:t>
            </a:r>
            <a:r>
              <a:rPr lang="en-US" sz="8000" dirty="0"/>
              <a:t>&gt;</a:t>
            </a:r>
          </a:p>
          <a:p>
            <a:pPr lvl="1"/>
            <a:r>
              <a:rPr lang="en-US" sz="8000" dirty="0"/>
              <a:t>Or: |</a:t>
            </a:r>
            <a:r>
              <a:rPr lang="en-US" sz="8000" dirty="0">
                <a:latin typeface="Symbol" panose="05050102010706020507" pitchFamily="18" charset="2"/>
              </a:rPr>
              <a:t>Y</a:t>
            </a:r>
            <a:r>
              <a:rPr lang="en-US" sz="8000" dirty="0"/>
              <a:t>&gt;   = </a:t>
            </a:r>
            <a:r>
              <a:rPr lang="en-US" sz="8000" dirty="0" err="1"/>
              <a:t>ʃ</a:t>
            </a:r>
            <a:r>
              <a:rPr lang="en-US" sz="8000" dirty="0" err="1">
                <a:latin typeface="Symbol" panose="05050102010706020507" pitchFamily="18" charset="2"/>
              </a:rPr>
              <a:t>S</a:t>
            </a:r>
            <a:r>
              <a:rPr lang="en-US" sz="8000" baseline="-25000" dirty="0" err="1">
                <a:latin typeface="Symbol" panose="05050102010706020507" pitchFamily="18" charset="2"/>
              </a:rPr>
              <a:t>m</a:t>
            </a:r>
            <a:r>
              <a:rPr lang="en-US" sz="8000" dirty="0"/>
              <a:t> </a:t>
            </a:r>
            <a:r>
              <a:rPr lang="en-US" sz="8000" dirty="0">
                <a:latin typeface="Symbol" panose="05050102010706020507" pitchFamily="18" charset="2"/>
              </a:rPr>
              <a:t>Y(a)</a:t>
            </a:r>
            <a:r>
              <a:rPr lang="en-US" sz="8000" dirty="0"/>
              <a:t> |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 &gt;  where </a:t>
            </a:r>
            <a:r>
              <a:rPr lang="en-US" sz="8000" dirty="0">
                <a:latin typeface="Symbol" panose="05050102010706020507" pitchFamily="18" charset="2"/>
              </a:rPr>
              <a:t>Y(a) = </a:t>
            </a:r>
            <a:r>
              <a:rPr lang="en-US" sz="8000" dirty="0"/>
              <a:t>&lt;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a:t>
            </a:r>
            <a:r>
              <a:rPr lang="en-US" sz="8000" dirty="0">
                <a:latin typeface="Symbol" panose="05050102010706020507" pitchFamily="18" charset="2"/>
              </a:rPr>
              <a:t>Y</a:t>
            </a:r>
            <a:r>
              <a:rPr lang="en-US" sz="8000" dirty="0"/>
              <a:t>&gt; </a:t>
            </a:r>
          </a:p>
          <a:p>
            <a:pPr lvl="1"/>
            <a:r>
              <a:rPr lang="en-US" sz="8000" dirty="0"/>
              <a:t>Which are the “coordinates of  |</a:t>
            </a:r>
            <a:r>
              <a:rPr lang="en-US" sz="8000" dirty="0">
                <a:latin typeface="Symbol" panose="05050102010706020507" pitchFamily="18" charset="2"/>
              </a:rPr>
              <a:t>Y</a:t>
            </a:r>
            <a:r>
              <a:rPr lang="en-US" sz="8000" dirty="0"/>
              <a:t>&gt; on the basis |</a:t>
            </a:r>
            <a:r>
              <a:rPr lang="en-US" sz="8000" dirty="0">
                <a:latin typeface="Symbol" panose="05050102010706020507" pitchFamily="18" charset="2"/>
              </a:rPr>
              <a:t>a</a:t>
            </a:r>
            <a:r>
              <a:rPr lang="en-US" sz="8000" baseline="30000" dirty="0">
                <a:latin typeface="Symbol" panose="05050102010706020507" pitchFamily="18" charset="2"/>
              </a:rPr>
              <a:t>m</a:t>
            </a:r>
            <a:r>
              <a:rPr lang="en-US" sz="8000" dirty="0"/>
              <a:t> … &gt; </a:t>
            </a:r>
          </a:p>
          <a:p>
            <a:r>
              <a:rPr lang="en-US" sz="8000" dirty="0"/>
              <a:t>With “2</a:t>
            </a:r>
            <a:r>
              <a:rPr lang="en-US" sz="8000" baseline="30000" dirty="0"/>
              <a:t>nd</a:t>
            </a:r>
            <a:r>
              <a:rPr lang="en-US" sz="8000" dirty="0"/>
              <a:t> quantization, one expresses this single particle state as </a:t>
            </a:r>
          </a:p>
          <a:p>
            <a:pPr lvl="1"/>
            <a:r>
              <a:rPr lang="en-US" sz="8000" dirty="0">
                <a:latin typeface="Symbol" panose="05050102010706020507" pitchFamily="18" charset="2"/>
              </a:rPr>
              <a:t>a</a:t>
            </a:r>
            <a:r>
              <a:rPr lang="en-US" sz="8000" b="1" baseline="30000" dirty="0">
                <a:latin typeface="Symbol" panose="05050102010706020507" pitchFamily="18" charset="2"/>
              </a:rPr>
              <a:t>+</a:t>
            </a:r>
            <a:r>
              <a:rPr lang="en-US" sz="8000" dirty="0">
                <a:latin typeface="Symbol" panose="05050102010706020507" pitchFamily="18" charset="2"/>
              </a:rPr>
              <a:t> | 0 &gt;  </a:t>
            </a:r>
            <a:r>
              <a:rPr lang="en-US" sz="8000" dirty="0">
                <a:latin typeface="Times New Roman" panose="02020603050405020304" pitchFamily="18" charset="0"/>
                <a:cs typeface="Times New Roman" panose="02020603050405020304" pitchFamily="18" charset="0"/>
              </a:rPr>
              <a:t>a creation operator for the state acting on the vacuum. </a:t>
            </a:r>
          </a:p>
          <a:p>
            <a:endParaRPr lang="en-US" sz="8000" dirty="0"/>
          </a:p>
          <a:p>
            <a:r>
              <a:rPr lang="en-US" sz="8000" dirty="0"/>
              <a:t>It will be understood that the final form for many particle systems to be as creation and annihilation operators.</a:t>
            </a:r>
          </a:p>
          <a:p>
            <a:endParaRPr lang="en-US" dirty="0"/>
          </a:p>
          <a:p>
            <a:endParaRPr lang="en-US" dirty="0"/>
          </a:p>
          <a:p>
            <a:r>
              <a:rPr lang="en-US" dirty="0"/>
              <a:t> </a:t>
            </a:r>
          </a:p>
          <a:p>
            <a:pPr lvl="1"/>
            <a:endParaRPr lang="en-US" dirty="0"/>
          </a:p>
        </p:txBody>
      </p:sp>
      <p:sp>
        <p:nvSpPr>
          <p:cNvPr id="4" name="Footer Placeholder 3">
            <a:extLst>
              <a:ext uri="{FF2B5EF4-FFF2-40B4-BE49-F238E27FC236}">
                <a16:creationId xmlns:a16="http://schemas.microsoft.com/office/drawing/2014/main" id="{018C2CB0-E44E-8369-675B-133FC41A1C7E}"/>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1DFE3ECB-60D3-01CA-460D-25921A595E06}"/>
              </a:ext>
            </a:extLst>
          </p:cNvPr>
          <p:cNvSpPr>
            <a:spLocks noGrp="1"/>
          </p:cNvSpPr>
          <p:nvPr>
            <p:ph type="sldNum" sz="quarter" idx="12"/>
          </p:nvPr>
        </p:nvSpPr>
        <p:spPr/>
        <p:txBody>
          <a:bodyPr/>
          <a:lstStyle/>
          <a:p>
            <a:fld id="{79C9054C-E1B5-4C07-BAE6-A150A841A84F}" type="slidenum">
              <a:rPr lang="en-US" smtClean="0"/>
              <a:t>48</a:t>
            </a:fld>
            <a:endParaRPr lang="en-US"/>
          </a:p>
        </p:txBody>
      </p:sp>
    </p:spTree>
    <p:extLst>
      <p:ext uri="{BB962C8B-B14F-4D97-AF65-F5344CB8AC3E}">
        <p14:creationId xmlns:p14="http://schemas.microsoft.com/office/powerpoint/2010/main" val="1123821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61708-AF98-B17C-B00A-B898EFE0288F}"/>
              </a:ext>
            </a:extLst>
          </p:cNvPr>
          <p:cNvSpPr>
            <a:spLocks noGrp="1"/>
          </p:cNvSpPr>
          <p:nvPr>
            <p:ph type="title"/>
          </p:nvPr>
        </p:nvSpPr>
        <p:spPr/>
        <p:txBody>
          <a:bodyPr/>
          <a:lstStyle/>
          <a:p>
            <a:r>
              <a:rPr lang="en-US" dirty="0"/>
              <a:t>A:   Field:</a:t>
            </a:r>
          </a:p>
        </p:txBody>
      </p:sp>
      <p:sp>
        <p:nvSpPr>
          <p:cNvPr id="3" name="Content Placeholder 2">
            <a:extLst>
              <a:ext uri="{FF2B5EF4-FFF2-40B4-BE49-F238E27FC236}">
                <a16:creationId xmlns:a16="http://schemas.microsoft.com/office/drawing/2014/main" id="{574A17FF-8DE1-B7CF-CE5C-9770F92D8B50}"/>
              </a:ext>
            </a:extLst>
          </p:cNvPr>
          <p:cNvSpPr>
            <a:spLocks noGrp="1"/>
          </p:cNvSpPr>
          <p:nvPr>
            <p:ph idx="1"/>
          </p:nvPr>
        </p:nvSpPr>
        <p:spPr/>
        <p:txBody>
          <a:bodyPr>
            <a:normAutofit/>
          </a:bodyPr>
          <a:lstStyle/>
          <a:p>
            <a:pPr marL="0" marR="0" lvl="0" indent="0">
              <a:lnSpc>
                <a:spcPct val="107000"/>
              </a:lnSpc>
              <a:spcBef>
                <a:spcPts val="0"/>
              </a:spcBef>
              <a:spcAft>
                <a:spcPts val="0"/>
              </a:spcAft>
              <a:buNone/>
            </a:pPr>
            <a:r>
              <a:rPr lang="en-US"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b="1" u="sng"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Field</a:t>
            </a:r>
            <a:r>
              <a:rPr lang="en-US"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is a set, along with two operations defined on that set:</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an addition operation written as a + b,</a:t>
            </a:r>
            <a:r>
              <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mj-lt"/>
              <a:buAutoNum type="alphaLcPeriod"/>
            </a:pPr>
            <a:r>
              <a:rPr lang="en-US" sz="28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 multiplication operation</a:t>
            </a:r>
            <a:r>
              <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written</a:t>
            </a:r>
            <a:r>
              <a:rPr lang="en-US" sz="28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as a</a:t>
            </a:r>
            <a:r>
              <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a:t>
            </a:r>
            <a:r>
              <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mj-lt"/>
              <a:buAutoNum type="alphaLcPeriod"/>
            </a:pPr>
            <a:r>
              <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both of which behave similarly as they behave for rational numbers and real numbers</a:t>
            </a:r>
            <a:r>
              <a:rPr lang="en-US" sz="2800" dirty="0">
                <a:solidFill>
                  <a:srgbClr val="111111"/>
                </a:solidFill>
                <a:latin typeface="Times New Roman" panose="02020603050405020304" pitchFamily="18" charset="0"/>
                <a:ea typeface="Calibri" panose="020F0502020204030204" pitchFamily="34" charset="0"/>
                <a:cs typeface="Times New Roman" panose="02020603050405020304" pitchFamily="18" charset="0"/>
              </a:rPr>
              <a:t>, including an </a:t>
            </a:r>
            <a:endPar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b="1" u="sng" dirty="0">
                <a:latin typeface="Times New Roman" panose="02020603050405020304" pitchFamily="18" charset="0"/>
                <a:cs typeface="Times New Roman" panose="02020603050405020304" pitchFamily="18" charset="0"/>
              </a:rPr>
              <a:t> additive</a:t>
            </a:r>
            <a:r>
              <a:rPr lang="en-US" sz="2800" b="1" u="sng"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inverse </a:t>
            </a:r>
            <a:r>
              <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 for all elements and a</a:t>
            </a:r>
          </a:p>
          <a:p>
            <a:pPr marL="742950" marR="0" lvl="1" indent="-285750">
              <a:lnSpc>
                <a:spcPct val="107000"/>
              </a:lnSpc>
              <a:spcBef>
                <a:spcPts val="0"/>
              </a:spcBef>
              <a:spcAft>
                <a:spcPts val="0"/>
              </a:spcAft>
              <a:buFont typeface="+mj-lt"/>
              <a:buAutoNum type="alphaLcPeriod"/>
            </a:pPr>
            <a:r>
              <a:rPr lang="en-US" sz="2800" b="1" i="0" strike="noStrike" dirty="0">
                <a:effectLst/>
                <a:latin typeface="Times New Roman" panose="02020603050405020304" pitchFamily="18" charset="0"/>
                <a:cs typeface="Times New Roman" panose="02020603050405020304" pitchFamily="18" charset="0"/>
                <a:hlinkClick r:id="rId3" tooltip="Multiplicative inverse">
                  <a:extLst>
                    <a:ext uri="{A12FA001-AC4F-418D-AE19-62706E023703}">
                      <ahyp:hlinkClr xmlns:ahyp="http://schemas.microsoft.com/office/drawing/2018/hyperlinkcolor" val="tx"/>
                    </a:ext>
                  </a:extLst>
                </a:hlinkClick>
              </a:rPr>
              <a:t> multiplicative inverse</a:t>
            </a:r>
            <a:r>
              <a:rPr lang="en-US" sz="2800" b="0" i="0" dirty="0">
                <a:effectLst/>
                <a:latin typeface="Times New Roman" panose="02020603050405020304" pitchFamily="18" charset="0"/>
                <a:cs typeface="Times New Roman" panose="02020603050405020304" pitchFamily="18" charset="0"/>
              </a:rPr>
              <a:t> </a:t>
            </a:r>
            <a:r>
              <a:rPr lang="en-US" sz="2800" b="0" i="1" dirty="0">
                <a:effectLst/>
                <a:latin typeface="Times New Roman" panose="02020603050405020304" pitchFamily="18" charset="0"/>
                <a:cs typeface="Times New Roman" panose="02020603050405020304" pitchFamily="18" charset="0"/>
              </a:rPr>
              <a:t>b</a:t>
            </a:r>
            <a:r>
              <a:rPr lang="en-US" sz="2800" b="0" i="0" baseline="30000" dirty="0">
                <a:effectLst/>
                <a:latin typeface="Times New Roman" panose="02020603050405020304" pitchFamily="18" charset="0"/>
                <a:cs typeface="Times New Roman" panose="02020603050405020304" pitchFamily="18" charset="0"/>
              </a:rPr>
              <a:t>−1</a:t>
            </a:r>
            <a:r>
              <a:rPr lang="en-US" sz="2800" b="0" i="0" dirty="0">
                <a:effectLst/>
                <a:latin typeface="Times New Roman" panose="02020603050405020304" pitchFamily="18" charset="0"/>
                <a:cs typeface="Times New Roman" panose="02020603050405020304" pitchFamily="18" charset="0"/>
              </a:rPr>
              <a:t> for every nonzero element </a:t>
            </a:r>
            <a:r>
              <a:rPr lang="en-US" sz="2800" b="0" i="1" dirty="0">
                <a:effectLst/>
                <a:latin typeface="Times New Roman" panose="02020603050405020304" pitchFamily="18" charset="0"/>
                <a:cs typeface="Times New Roman" panose="02020603050405020304" pitchFamily="18" charset="0"/>
              </a:rPr>
              <a:t>b</a:t>
            </a:r>
            <a:r>
              <a:rPr lang="en-US" sz="2000" b="0" i="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2800" b="1" u="sng"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Examples</a:t>
            </a:r>
            <a:r>
              <a:rPr lang="en-US" sz="28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The Rationals, Reals, and Complex Numbers. </a:t>
            </a:r>
          </a:p>
          <a:p>
            <a:endParaRPr lang="en-US" dirty="0"/>
          </a:p>
        </p:txBody>
      </p:sp>
      <p:sp>
        <p:nvSpPr>
          <p:cNvPr id="4" name="Footer Placeholder 3">
            <a:extLst>
              <a:ext uri="{FF2B5EF4-FFF2-40B4-BE49-F238E27FC236}">
                <a16:creationId xmlns:a16="http://schemas.microsoft.com/office/drawing/2014/main" id="{CE23E5DC-8A5F-B5B9-D5A5-A20566C8978F}"/>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BAB4C527-D2AE-9B83-EA24-EF40CDBE8D25}"/>
              </a:ext>
            </a:extLst>
          </p:cNvPr>
          <p:cNvSpPr>
            <a:spLocks noGrp="1"/>
          </p:cNvSpPr>
          <p:nvPr>
            <p:ph type="sldNum" sz="quarter" idx="12"/>
          </p:nvPr>
        </p:nvSpPr>
        <p:spPr/>
        <p:txBody>
          <a:bodyPr/>
          <a:lstStyle/>
          <a:p>
            <a:fld id="{79C9054C-E1B5-4C07-BAE6-A150A841A84F}" type="slidenum">
              <a:rPr lang="en-US" smtClean="0"/>
              <a:t>49</a:t>
            </a:fld>
            <a:endParaRPr lang="en-US"/>
          </a:p>
        </p:txBody>
      </p:sp>
    </p:spTree>
    <p:extLst>
      <p:ext uri="{BB962C8B-B14F-4D97-AF65-F5344CB8AC3E}">
        <p14:creationId xmlns:p14="http://schemas.microsoft.com/office/powerpoint/2010/main" val="406005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D1E6-A5C9-7C81-24C8-69F74174088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Problem</a:t>
            </a:r>
          </a:p>
        </p:txBody>
      </p:sp>
      <p:sp>
        <p:nvSpPr>
          <p:cNvPr id="3" name="Content Placeholder 2">
            <a:extLst>
              <a:ext uri="{FF2B5EF4-FFF2-40B4-BE49-F238E27FC236}">
                <a16:creationId xmlns:a16="http://schemas.microsoft.com/office/drawing/2014/main" id="{EF092B74-2779-4141-2409-BA2062854867}"/>
              </a:ext>
            </a:extLst>
          </p:cNvPr>
          <p:cNvSpPr>
            <a:spLocks noGrp="1"/>
          </p:cNvSpPr>
          <p:nvPr>
            <p:ph idx="1"/>
          </p:nvPr>
        </p:nvSpPr>
        <p:spPr/>
        <p:txBody>
          <a:bodyPr>
            <a:normAutofit fontScale="85000" lnSpcReduction="10000"/>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 relativistic quantum theory of fundamental particles and their interactions is well established in terms of the </a:t>
            </a:r>
            <a:r>
              <a:rPr lang="en-US" u="sng" dirty="0">
                <a:latin typeface="Times New Roman" panose="02020603050405020304" pitchFamily="18" charset="0"/>
                <a:cs typeface="Times New Roman" panose="02020603050405020304" pitchFamily="18" charset="0"/>
              </a:rPr>
              <a:t>Lie Algebras of quantum theory (QT) , special relativity (SR), and the standard model (SM) </a:t>
            </a:r>
            <a:r>
              <a:rPr lang="en-US" dirty="0">
                <a:latin typeface="Times New Roman" panose="02020603050405020304" pitchFamily="18" charset="0"/>
                <a:cs typeface="Times New Roman" panose="02020603050405020304" pitchFamily="18" charset="0"/>
              </a:rPr>
              <a:t>of particles for the electroweak and strong forces.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These foundations are the </a:t>
            </a:r>
            <a:r>
              <a:rPr lang="en-US" u="sng" dirty="0">
                <a:latin typeface="Times New Roman" panose="02020603050405020304" pitchFamily="18" charset="0"/>
                <a:cs typeface="Times New Roman" panose="02020603050405020304" pitchFamily="18" charset="0"/>
              </a:rPr>
              <a:t>Poincare Lie algebra (PA) and Heisenberg Lie algebra </a:t>
            </a:r>
            <a:r>
              <a:rPr lang="en-US" dirty="0">
                <a:latin typeface="Times New Roman" panose="02020603050405020304" pitchFamily="18" charset="0"/>
                <a:cs typeface="Times New Roman" panose="02020603050405020304" pitchFamily="18" charset="0"/>
              </a:rPr>
              <a:t>adjoined with the </a:t>
            </a:r>
            <a:r>
              <a:rPr lang="en-US" u="sng" dirty="0">
                <a:latin typeface="Times New Roman" panose="02020603050405020304" pitchFamily="18" charset="0"/>
                <a:cs typeface="Times New Roman" panose="02020603050405020304" pitchFamily="18" charset="0"/>
              </a:rPr>
              <a:t>U(1) x SU(2) x SU(3) (SM) Lie algebra </a:t>
            </a:r>
            <a:r>
              <a:rPr lang="en-US" dirty="0">
                <a:latin typeface="Times New Roman" panose="02020603050405020304" pitchFamily="18" charset="0"/>
                <a:cs typeface="Times New Roman" panose="02020603050405020304" pitchFamily="18" charset="0"/>
              </a:rPr>
              <a:t>standard model of quarks, leptons, vector gauge particles, and the Higgs boson.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But the </a:t>
            </a:r>
            <a:r>
              <a:rPr lang="en-US" u="sng" dirty="0">
                <a:latin typeface="Times New Roman" panose="02020603050405020304" pitchFamily="18" charset="0"/>
                <a:cs typeface="Times New Roman" panose="02020603050405020304" pitchFamily="18" charset="0"/>
              </a:rPr>
              <a:t>gravitational interaction is described by Einstein’s nonlinear differential equations of General Relativity (GR) </a:t>
            </a:r>
            <a:r>
              <a:rPr lang="en-US" dirty="0">
                <a:latin typeface="Times New Roman" panose="02020603050405020304" pitchFamily="18" charset="0"/>
                <a:cs typeface="Times New Roman" panose="02020603050405020304" pitchFamily="18" charset="0"/>
              </a:rPr>
              <a:t>and is framed in a totally different mathematical arena of Riemannian Geometry (RG).</a:t>
            </a:r>
          </a:p>
          <a:p>
            <a:pPr marL="514350" indent="-514350">
              <a:buFont typeface="+mj-lt"/>
              <a:buAutoNum type="arabicPeriod"/>
            </a:pPr>
            <a:r>
              <a:rPr lang="en-US" u="sng" dirty="0">
                <a:latin typeface="Times New Roman" panose="02020603050405020304" pitchFamily="18" charset="0"/>
                <a:cs typeface="Times New Roman" panose="02020603050405020304" pitchFamily="18" charset="0"/>
              </a:rPr>
              <a:t>This presentation will show that RG and GR can also be framed in a new and more general Lie algebra</a:t>
            </a:r>
            <a:r>
              <a:rPr lang="en-US" dirty="0">
                <a:latin typeface="Times New Roman" panose="02020603050405020304" pitchFamily="18" charset="0"/>
                <a:cs typeface="Times New Roman" panose="02020603050405020304" pitchFamily="18" charset="0"/>
              </a:rPr>
              <a:t> where the structure constants are functions of the commuting subalgebra allowing a blending of QT, SR, and the SM with GR.</a:t>
            </a:r>
          </a:p>
        </p:txBody>
      </p:sp>
      <p:sp>
        <p:nvSpPr>
          <p:cNvPr id="4" name="Footer Placeholder 3">
            <a:extLst>
              <a:ext uri="{FF2B5EF4-FFF2-40B4-BE49-F238E27FC236}">
                <a16:creationId xmlns:a16="http://schemas.microsoft.com/office/drawing/2014/main" id="{96092376-817C-C5C3-09CE-6CA003015042}"/>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87DCDCB3-E0B4-BF04-282C-0D2838E5E276}"/>
              </a:ext>
            </a:extLst>
          </p:cNvPr>
          <p:cNvSpPr>
            <a:spLocks noGrp="1"/>
          </p:cNvSpPr>
          <p:nvPr>
            <p:ph type="sldNum" sz="quarter" idx="12"/>
          </p:nvPr>
        </p:nvSpPr>
        <p:spPr/>
        <p:txBody>
          <a:bodyPr/>
          <a:lstStyle/>
          <a:p>
            <a:fld id="{79C9054C-E1B5-4C07-BAE6-A150A841A84F}" type="slidenum">
              <a:rPr lang="en-US" smtClean="0"/>
              <a:t>5</a:t>
            </a:fld>
            <a:endParaRPr lang="en-US"/>
          </a:p>
        </p:txBody>
      </p:sp>
    </p:spTree>
    <p:extLst>
      <p:ext uri="{BB962C8B-B14F-4D97-AF65-F5344CB8AC3E}">
        <p14:creationId xmlns:p14="http://schemas.microsoft.com/office/powerpoint/2010/main" val="37252771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DA8A-C808-AEE0-3B40-06409BD0CA4E}"/>
              </a:ext>
            </a:extLst>
          </p:cNvPr>
          <p:cNvSpPr>
            <a:spLocks noGrp="1"/>
          </p:cNvSpPr>
          <p:nvPr>
            <p:ph type="title"/>
          </p:nvPr>
        </p:nvSpPr>
        <p:spPr/>
        <p:txBody>
          <a:bodyPr/>
          <a:lstStyle/>
          <a:p>
            <a:r>
              <a:rPr lang="en-US" dirty="0"/>
              <a:t>B: Linear Vector Space</a:t>
            </a:r>
          </a:p>
        </p:txBody>
      </p:sp>
      <p:sp>
        <p:nvSpPr>
          <p:cNvPr id="3" name="Content Placeholder 2">
            <a:extLst>
              <a:ext uri="{FF2B5EF4-FFF2-40B4-BE49-F238E27FC236}">
                <a16:creationId xmlns:a16="http://schemas.microsoft.com/office/drawing/2014/main" id="{86C6A023-3F2D-35EC-0260-7E6DBF678BAE}"/>
              </a:ext>
            </a:extLst>
          </p:cNvPr>
          <p:cNvSpPr>
            <a:spLocks noGrp="1"/>
          </p:cNvSpPr>
          <p:nvPr>
            <p:ph idx="1"/>
          </p:nvPr>
        </p:nvSpPr>
        <p:spPr/>
        <p:txBody>
          <a:bodyPr>
            <a:normAutofit/>
          </a:bodyPr>
          <a:lstStyle/>
          <a:p>
            <a:pPr marL="514350" indent="-514350">
              <a:buFont typeface="+mj-lt"/>
              <a:buAutoNum type="arabicPeriod"/>
            </a:pPr>
            <a:r>
              <a:rPr lang="en-US" b="0" i="0" dirty="0">
                <a:solidFill>
                  <a:srgbClr val="111111"/>
                </a:solidFill>
                <a:effectLst/>
                <a:latin typeface="Times New Roman" panose="02020603050405020304" pitchFamily="18" charset="0"/>
                <a:cs typeface="Times New Roman" panose="02020603050405020304" pitchFamily="18" charset="0"/>
              </a:rPr>
              <a:t>A </a:t>
            </a:r>
            <a:r>
              <a:rPr lang="en-US" b="1" i="0" dirty="0">
                <a:solidFill>
                  <a:srgbClr val="111111"/>
                </a:solidFill>
                <a:effectLst/>
                <a:latin typeface="Times New Roman" panose="02020603050405020304" pitchFamily="18" charset="0"/>
                <a:cs typeface="Times New Roman" panose="02020603050405020304" pitchFamily="18" charset="0"/>
              </a:rPr>
              <a:t>Linear Vector Space </a:t>
            </a:r>
            <a:r>
              <a:rPr lang="en-US" i="0" dirty="0">
                <a:solidFill>
                  <a:srgbClr val="111111"/>
                </a:solidFill>
                <a:effectLst/>
                <a:latin typeface="Times New Roman" panose="02020603050405020304" pitchFamily="18" charset="0"/>
                <a:cs typeface="Times New Roman" panose="02020603050405020304" pitchFamily="18" charset="0"/>
              </a:rPr>
              <a:t>is a set whose elements, called vectors |a&gt;</a:t>
            </a:r>
          </a:p>
          <a:p>
            <a:pPr marL="971550" lvl="1" indent="-514350">
              <a:buFont typeface="+mj-lt"/>
              <a:buAutoNum type="arabicPeriod"/>
            </a:pPr>
            <a:r>
              <a:rPr lang="en-US" sz="2800" i="0" dirty="0">
                <a:solidFill>
                  <a:srgbClr val="111111"/>
                </a:solidFill>
                <a:effectLst/>
                <a:latin typeface="Times New Roman" panose="02020603050405020304" pitchFamily="18" charset="0"/>
                <a:cs typeface="Times New Roman" panose="02020603050405020304" pitchFamily="18" charset="0"/>
              </a:rPr>
              <a:t>may be </a:t>
            </a:r>
            <a:r>
              <a:rPr lang="en-US" sz="2800" b="1" i="0" dirty="0">
                <a:solidFill>
                  <a:srgbClr val="111111"/>
                </a:solidFill>
                <a:effectLst/>
                <a:latin typeface="Times New Roman" panose="02020603050405020304" pitchFamily="18" charset="0"/>
                <a:cs typeface="Times New Roman" panose="02020603050405020304" pitchFamily="18" charset="0"/>
              </a:rPr>
              <a:t>added together |a&gt; + |b&gt; </a:t>
            </a:r>
            <a:r>
              <a:rPr lang="en-US" sz="2800" i="0" dirty="0">
                <a:solidFill>
                  <a:srgbClr val="111111"/>
                </a:solidFill>
                <a:effectLst/>
                <a:latin typeface="Times New Roman" panose="02020603050405020304" pitchFamily="18" charset="0"/>
                <a:cs typeface="Times New Roman" panose="02020603050405020304" pitchFamily="18" charset="0"/>
              </a:rPr>
              <a:t>and 	</a:t>
            </a:r>
          </a:p>
          <a:p>
            <a:pPr marL="971550" lvl="1" indent="-514350">
              <a:buFont typeface="+mj-lt"/>
              <a:buAutoNum type="arabicPeriod"/>
            </a:pPr>
            <a:r>
              <a:rPr lang="en-US" sz="2800" b="1" i="0" dirty="0">
                <a:solidFill>
                  <a:srgbClr val="111111"/>
                </a:solidFill>
                <a:effectLst/>
                <a:latin typeface="Times New Roman" panose="02020603050405020304" pitchFamily="18" charset="0"/>
                <a:cs typeface="Times New Roman" panose="02020603050405020304" pitchFamily="18" charset="0"/>
              </a:rPr>
              <a:t>multiplied by numbers called scalars as 3.5*|a&gt;.</a:t>
            </a:r>
            <a:r>
              <a:rPr lang="en-US" sz="2800" i="0" dirty="0">
                <a:solidFill>
                  <a:srgbClr val="111111"/>
                </a:solidFill>
                <a:effectLst/>
                <a:latin typeface="Times New Roman" panose="02020603050405020304" pitchFamily="18" charset="0"/>
                <a:cs typeface="Times New Roman" panose="02020603050405020304" pitchFamily="18" charset="0"/>
              </a:rPr>
              <a:t> </a:t>
            </a:r>
          </a:p>
          <a:p>
            <a:pPr marL="971550" lvl="1" indent="-514350">
              <a:buFont typeface="+mj-lt"/>
              <a:buAutoNum type="arabicPeriod"/>
            </a:pPr>
            <a:r>
              <a:rPr lang="en-US" sz="2800" b="1" i="0" dirty="0">
                <a:solidFill>
                  <a:srgbClr val="111111"/>
                </a:solidFill>
                <a:effectLst/>
                <a:latin typeface="Times New Roman" panose="02020603050405020304" pitchFamily="18" charset="0"/>
                <a:cs typeface="Times New Roman" panose="02020603050405020304" pitchFamily="18" charset="0"/>
              </a:rPr>
              <a:t>Scalars</a:t>
            </a:r>
            <a:r>
              <a:rPr lang="en-US" sz="2800" i="0" dirty="0">
                <a:solidFill>
                  <a:srgbClr val="111111"/>
                </a:solidFill>
                <a:effectLst/>
                <a:latin typeface="Times New Roman" panose="02020603050405020304" pitchFamily="18" charset="0"/>
                <a:cs typeface="Times New Roman" panose="02020603050405020304" pitchFamily="18" charset="0"/>
              </a:rPr>
              <a:t> are often real numbers, but can be complex numbers </a:t>
            </a:r>
            <a:r>
              <a:rPr lang="en-US" sz="2800" b="0" i="0" dirty="0">
                <a:solidFill>
                  <a:srgbClr val="111111"/>
                </a:solidFill>
                <a:effectLst/>
                <a:latin typeface="Times New Roman" panose="02020603050405020304" pitchFamily="18" charset="0"/>
                <a:cs typeface="Times New Roman" panose="02020603050405020304" pitchFamily="18" charset="0"/>
              </a:rPr>
              <a:t>or, more generally, elements of any field.</a:t>
            </a:r>
          </a:p>
          <a:p>
            <a:pPr marL="971550" lvl="1" indent="-514350">
              <a:buFont typeface="+mj-lt"/>
              <a:buAutoNum type="arabicPeriod"/>
            </a:pPr>
            <a:r>
              <a:rPr lang="en-US" sz="2800" b="1" dirty="0">
                <a:solidFill>
                  <a:srgbClr val="111111"/>
                </a:solidFill>
                <a:latin typeface="Times New Roman" panose="02020603050405020304" pitchFamily="18" charset="0"/>
                <a:cs typeface="Times New Roman" panose="02020603050405020304" pitchFamily="18" charset="0"/>
              </a:rPr>
              <a:t>Example:</a:t>
            </a:r>
            <a:r>
              <a:rPr lang="en-US" sz="2800" dirty="0">
                <a:solidFill>
                  <a:srgbClr val="111111"/>
                </a:solidFill>
                <a:latin typeface="Times New Roman" panose="02020603050405020304" pitchFamily="18" charset="0"/>
                <a:cs typeface="Times New Roman" panose="02020603050405020304" pitchFamily="18" charset="0"/>
              </a:rPr>
              <a:t>  3.5* |a&gt; + 8.1*|b&gt;  = |c&gt; </a:t>
            </a:r>
            <a:endParaRPr lang="en-US"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013E3BCF-8AF8-06C6-C38F-21858197D68A}"/>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8CC25D91-8A20-3973-8275-719930609DCE}"/>
              </a:ext>
            </a:extLst>
          </p:cNvPr>
          <p:cNvSpPr>
            <a:spLocks noGrp="1"/>
          </p:cNvSpPr>
          <p:nvPr>
            <p:ph type="sldNum" sz="quarter" idx="12"/>
          </p:nvPr>
        </p:nvSpPr>
        <p:spPr/>
        <p:txBody>
          <a:bodyPr/>
          <a:lstStyle/>
          <a:p>
            <a:fld id="{79C9054C-E1B5-4C07-BAE6-A150A841A84F}" type="slidenum">
              <a:rPr lang="en-US" smtClean="0"/>
              <a:t>50</a:t>
            </a:fld>
            <a:endParaRPr lang="en-US"/>
          </a:p>
        </p:txBody>
      </p:sp>
    </p:spTree>
    <p:extLst>
      <p:ext uri="{BB962C8B-B14F-4D97-AF65-F5344CB8AC3E}">
        <p14:creationId xmlns:p14="http://schemas.microsoft.com/office/powerpoint/2010/main" val="66419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CEB0-4120-4053-F7FA-72B586E16AF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Notation of States and Operators </a:t>
            </a:r>
            <a:r>
              <a:rPr lang="en-US" sz="3200" dirty="0">
                <a:latin typeface="Times New Roman" panose="02020603050405020304" pitchFamily="18" charset="0"/>
                <a:cs typeface="Times New Roman" panose="02020603050405020304" pitchFamily="18" charset="0"/>
              </a:rPr>
              <a:t>(measurements)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E0B3093-96A9-2323-0856-48452CAD5B38}"/>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States of systems are often given as an abstract vector in some space: </a:t>
            </a:r>
            <a:r>
              <a:rPr lang="en-US" sz="2400" b="1" dirty="0">
                <a:latin typeface="Times New Roman" panose="02020603050405020304" pitchFamily="18" charset="0"/>
                <a:cs typeface="Times New Roman" panose="02020603050405020304" pitchFamily="18" charset="0"/>
              </a:rPr>
              <a:t>U </a:t>
            </a:r>
            <a:r>
              <a:rPr lang="en-US" sz="2400" dirty="0">
                <a:latin typeface="Times New Roman" panose="02020603050405020304" pitchFamily="18" charset="0"/>
                <a:cs typeface="Times New Roman" panose="02020603050405020304" pitchFamily="18" charset="0"/>
              </a:rPr>
              <a:t>or V</a:t>
            </a:r>
            <a:endParaRPr lang="en-US" sz="2400" b="1"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The Scalar product of two vectors is  </a:t>
            </a:r>
            <a:r>
              <a:rPr lang="en-US" sz="2000" b="1" dirty="0">
                <a:latin typeface="Times New Roman" panose="02020603050405020304" pitchFamily="18" charset="0"/>
                <a:cs typeface="Times New Roman" panose="02020603050405020304" pitchFamily="18" charset="0"/>
              </a:rPr>
              <a:t>&lt; U | V &gt; = |U| |V| cos </a:t>
            </a:r>
            <a:r>
              <a:rPr lang="en-US" sz="2000" b="1" dirty="0" err="1">
                <a:latin typeface="Symbol" panose="05050102010706020507" pitchFamily="18" charset="2"/>
                <a:cs typeface="Times New Roman" panose="02020603050405020304" pitchFamily="18" charset="0"/>
              </a:rPr>
              <a:t>q</a:t>
            </a:r>
            <a:r>
              <a:rPr lang="en-US" sz="2000" b="1" baseline="-25000" dirty="0" err="1">
                <a:latin typeface="Times New Roman" panose="02020603050405020304" pitchFamily="18" charset="0"/>
                <a:cs typeface="Times New Roman" panose="02020603050405020304" pitchFamily="18" charset="0"/>
              </a:rPr>
              <a:t>UV</a:t>
            </a:r>
            <a:endParaRPr lang="en-US" sz="2000" b="1" baseline="-25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But we need a coordinate system to express the vector such as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&gt; with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1, 2, 3</a:t>
            </a:r>
          </a:p>
          <a:p>
            <a:pPr lvl="1"/>
            <a:r>
              <a:rPr lang="en-US" sz="2000" dirty="0">
                <a:latin typeface="Times New Roman" panose="02020603050405020304" pitchFamily="18" charset="0"/>
                <a:cs typeface="Times New Roman" panose="02020603050405020304" pitchFamily="18" charset="0"/>
              </a:rPr>
              <a:t>We prefer to have the coordinate vectors orthonormal  </a:t>
            </a:r>
            <a:r>
              <a:rPr lang="en-US" sz="2000" b="1" dirty="0">
                <a:latin typeface="Times New Roman" panose="02020603050405020304" pitchFamily="18" charset="0"/>
                <a:cs typeface="Times New Roman" panose="02020603050405020304" pitchFamily="18" charset="0"/>
              </a:rPr>
              <a:t>&lt; </a:t>
            </a:r>
            <a:r>
              <a:rPr lang="en-US" sz="2000" b="1" dirty="0" err="1">
                <a:latin typeface="Times New Roman" panose="02020603050405020304" pitchFamily="18" charset="0"/>
                <a:cs typeface="Times New Roman" panose="02020603050405020304" pitchFamily="18" charset="0"/>
              </a:rPr>
              <a:t>i</a:t>
            </a:r>
            <a:r>
              <a:rPr lang="en-US" sz="2000" b="1" dirty="0">
                <a:latin typeface="Times New Roman" panose="02020603050405020304" pitchFamily="18" charset="0"/>
                <a:cs typeface="Times New Roman" panose="02020603050405020304" pitchFamily="18" charset="0"/>
              </a:rPr>
              <a:t> | j &gt; </a:t>
            </a:r>
            <a:r>
              <a:rPr lang="en-US" sz="2000" b="1" dirty="0"/>
              <a:t>= </a:t>
            </a:r>
            <a:r>
              <a:rPr lang="en-US" sz="2000" b="1" dirty="0" err="1">
                <a:latin typeface="Symbol" panose="05050102010706020507" pitchFamily="18" charset="2"/>
              </a:rPr>
              <a:t>d</a:t>
            </a:r>
            <a:r>
              <a:rPr lang="en-US" sz="2000" b="1" baseline="-25000" dirty="0" err="1">
                <a:latin typeface="Times New Roman" panose="02020603050405020304" pitchFamily="18" charset="0"/>
                <a:cs typeface="Times New Roman" panose="02020603050405020304" pitchFamily="18" charset="0"/>
              </a:rPr>
              <a:t>ij</a:t>
            </a:r>
            <a:r>
              <a:rPr lang="en-US" sz="2000" b="1" dirty="0"/>
              <a:t>   </a:t>
            </a:r>
            <a:r>
              <a:rPr lang="en-US" sz="2000" dirty="0"/>
              <a:t>(scalar product}</a:t>
            </a:r>
          </a:p>
          <a:p>
            <a:r>
              <a:rPr lang="en-US" sz="2400" dirty="0"/>
              <a:t>Write a unit projection operator as </a:t>
            </a:r>
            <a:r>
              <a:rPr lang="en-US" sz="2400" b="1" dirty="0"/>
              <a:t>1 = </a:t>
            </a:r>
            <a:r>
              <a:rPr lang="en-US" sz="2400" b="1" dirty="0">
                <a:latin typeface="Symbol" panose="05050102010706020507" pitchFamily="18" charset="2"/>
              </a:rPr>
              <a:t>S</a:t>
            </a:r>
            <a:r>
              <a:rPr lang="en-US" sz="2400" b="1" baseline="-25000" dirty="0">
                <a:latin typeface="Times New Roman" panose="02020603050405020304" pitchFamily="18" charset="0"/>
                <a:cs typeface="Times New Roman" panose="02020603050405020304" pitchFamily="18" charset="0"/>
              </a:rPr>
              <a:t>i</a:t>
            </a:r>
            <a:r>
              <a:rPr lang="en-US" sz="2400" b="1" dirty="0"/>
              <a:t>| </a:t>
            </a:r>
            <a:r>
              <a:rPr lang="en-US" sz="2400" b="1" dirty="0" err="1"/>
              <a:t>i</a:t>
            </a:r>
            <a:r>
              <a:rPr lang="en-US" sz="2400" b="1" dirty="0"/>
              <a:t> &gt;&lt; </a:t>
            </a:r>
            <a:r>
              <a:rPr lang="en-US" sz="2400" b="1" dirty="0" err="1"/>
              <a:t>i</a:t>
            </a:r>
            <a:r>
              <a:rPr lang="en-US" sz="2400" b="1" dirty="0"/>
              <a:t> | </a:t>
            </a:r>
            <a:r>
              <a:rPr lang="en-US" sz="2400" dirty="0"/>
              <a:t>to expand </a:t>
            </a:r>
            <a:r>
              <a:rPr lang="en-US" sz="2400" dirty="0">
                <a:latin typeface="Times New Roman" panose="02020603050405020304" pitchFamily="18" charset="0"/>
                <a:cs typeface="Times New Roman" panose="02020603050405020304" pitchFamily="18" charset="0"/>
              </a:rPr>
              <a:t>|U&gt; in that basis:</a:t>
            </a:r>
          </a:p>
          <a:p>
            <a:r>
              <a:rPr lang="en-US" sz="2400" dirty="0">
                <a:latin typeface="Times New Roman" panose="02020603050405020304" pitchFamily="18" charset="0"/>
                <a:cs typeface="Times New Roman" panose="02020603050405020304" pitchFamily="18" charset="0"/>
              </a:rPr>
              <a:t>Thus |U&gt; = 1 |U&gt; = </a:t>
            </a:r>
            <a:r>
              <a:rPr lang="en-US" sz="2400" dirty="0">
                <a:latin typeface="Symbol" panose="05050102010706020507" pitchFamily="18" charset="2"/>
              </a:rPr>
              <a:t>S</a:t>
            </a:r>
            <a:r>
              <a:rPr lang="en-US" sz="2400" baseline="-25000" dirty="0">
                <a:latin typeface="Times New Roman" panose="02020603050405020304" pitchFamily="18" charset="0"/>
                <a:cs typeface="Times New Roman" panose="02020603050405020304" pitchFamily="18" charset="0"/>
              </a:rPr>
              <a:t>i</a:t>
            </a:r>
            <a:r>
              <a:rPr lang="en-US" sz="2400" dirty="0"/>
              <a:t>| </a:t>
            </a:r>
            <a:r>
              <a:rPr lang="en-US" sz="2400" dirty="0" err="1"/>
              <a:t>i</a:t>
            </a:r>
            <a:r>
              <a:rPr lang="en-US" sz="2400" dirty="0"/>
              <a:t> &gt;&lt; </a:t>
            </a:r>
            <a:r>
              <a:rPr lang="en-US" sz="2400" dirty="0" err="1"/>
              <a:t>i</a:t>
            </a:r>
            <a:r>
              <a:rPr lang="en-US" sz="2400" dirty="0"/>
              <a:t> | </a:t>
            </a:r>
            <a:r>
              <a:rPr lang="en-US" sz="2400" dirty="0">
                <a:latin typeface="Times New Roman" panose="02020603050405020304" pitchFamily="18" charset="0"/>
                <a:cs typeface="Times New Roman" panose="02020603050405020304" pitchFamily="18" charset="0"/>
              </a:rPr>
              <a:t>U &gt; = U</a:t>
            </a:r>
            <a:r>
              <a:rPr lang="en-US" sz="2400" baseline="-25000" dirty="0">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a:t>
            </a:r>
            <a:r>
              <a:rPr lang="en-US" sz="2400" dirty="0" err="1"/>
              <a:t>i</a:t>
            </a:r>
            <a:r>
              <a:rPr lang="en-US" sz="2400" dirty="0"/>
              <a:t> &gt;</a:t>
            </a:r>
          </a:p>
          <a:p>
            <a:pPr lvl="1"/>
            <a:r>
              <a:rPr lang="en-US" sz="2000" dirty="0"/>
              <a:t>Where </a:t>
            </a:r>
            <a:r>
              <a:rPr lang="en-US" sz="2000" dirty="0">
                <a:latin typeface="Times New Roman" panose="02020603050405020304" pitchFamily="18" charset="0"/>
                <a:cs typeface="Times New Roman" panose="02020603050405020304" pitchFamily="18" charset="0"/>
              </a:rPr>
              <a:t>U</a:t>
            </a:r>
            <a:r>
              <a:rPr lang="en-US" sz="2000" baseline="-25000" dirty="0">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are the “components of the vector U on the basis | </a:t>
            </a:r>
            <a:r>
              <a:rPr lang="en-US" sz="2000" dirty="0" err="1"/>
              <a:t>i</a:t>
            </a:r>
            <a:r>
              <a:rPr lang="en-US" sz="2000" dirty="0"/>
              <a:t> &gt;</a:t>
            </a:r>
          </a:p>
          <a:p>
            <a:pPr lvl="1"/>
            <a:endParaRPr lang="en-US" sz="2000" dirty="0"/>
          </a:p>
          <a:p>
            <a:r>
              <a:rPr lang="en-US" sz="2400" dirty="0"/>
              <a:t>An important basis set of vectors is given by the eigenvalues of the operators:</a:t>
            </a:r>
          </a:p>
          <a:p>
            <a:pPr lvl="1"/>
            <a:r>
              <a:rPr lang="en-US" sz="2000" dirty="0"/>
              <a:t>A | a &gt;    where  </a:t>
            </a:r>
            <a:r>
              <a:rPr lang="en-US" sz="2000" b="1" dirty="0"/>
              <a:t>A | a &gt; = a | a &gt;  </a:t>
            </a:r>
            <a:r>
              <a:rPr lang="en-US" sz="2000" dirty="0"/>
              <a:t>thus the measurement of “A” gives the value “a”</a:t>
            </a:r>
          </a:p>
        </p:txBody>
      </p:sp>
      <p:sp>
        <p:nvSpPr>
          <p:cNvPr id="4" name="Footer Placeholder 3">
            <a:extLst>
              <a:ext uri="{FF2B5EF4-FFF2-40B4-BE49-F238E27FC236}">
                <a16:creationId xmlns:a16="http://schemas.microsoft.com/office/drawing/2014/main" id="{34261A97-E743-A2AD-50FD-59DBA5782E5E}"/>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55E4D9D5-B2C5-9027-49B9-4200B0109212}"/>
              </a:ext>
            </a:extLst>
          </p:cNvPr>
          <p:cNvSpPr>
            <a:spLocks noGrp="1"/>
          </p:cNvSpPr>
          <p:nvPr>
            <p:ph type="sldNum" sz="quarter" idx="12"/>
          </p:nvPr>
        </p:nvSpPr>
        <p:spPr/>
        <p:txBody>
          <a:bodyPr/>
          <a:lstStyle/>
          <a:p>
            <a:fld id="{79C9054C-E1B5-4C07-BAE6-A150A841A84F}" type="slidenum">
              <a:rPr lang="en-US" smtClean="0"/>
              <a:t>6</a:t>
            </a:fld>
            <a:endParaRPr lang="en-US"/>
          </a:p>
        </p:txBody>
      </p:sp>
    </p:spTree>
    <p:extLst>
      <p:ext uri="{BB962C8B-B14F-4D97-AF65-F5344CB8AC3E}">
        <p14:creationId xmlns:p14="http://schemas.microsoft.com/office/powerpoint/2010/main" val="398561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66B1C-BD85-9E75-FD01-B0B29B6C0CEA}"/>
              </a:ext>
            </a:extLst>
          </p:cNvPr>
          <p:cNvSpPr>
            <a:spLocks noGrp="1"/>
          </p:cNvSpPr>
          <p:nvPr>
            <p:ph type="title"/>
          </p:nvPr>
        </p:nvSpPr>
        <p:spPr/>
        <p:txBody>
          <a:bodyPr/>
          <a:lstStyle/>
          <a:p>
            <a:r>
              <a:rPr lang="en-US" dirty="0"/>
              <a:t> A Deeper Philosophy</a:t>
            </a:r>
          </a:p>
        </p:txBody>
      </p:sp>
      <p:sp>
        <p:nvSpPr>
          <p:cNvPr id="3" name="Content Placeholder 2">
            <a:extLst>
              <a:ext uri="{FF2B5EF4-FFF2-40B4-BE49-F238E27FC236}">
                <a16:creationId xmlns:a16="http://schemas.microsoft.com/office/drawing/2014/main" id="{9F22AB68-7811-8C3C-9A79-AD8E89830DAA}"/>
              </a:ext>
            </a:extLst>
          </p:cNvPr>
          <p:cNvSpPr>
            <a:spLocks noGrp="1"/>
          </p:cNvSpPr>
          <p:nvPr>
            <p:ph idx="1"/>
          </p:nvPr>
        </p:nvSpPr>
        <p:spPr/>
        <p:txBody>
          <a:bodyPr/>
          <a:lstStyle/>
          <a:p>
            <a:r>
              <a:rPr lang="en-US" dirty="0"/>
              <a:t>“Observations” or “Measurements”  A, B, … are represented as operators A that act upon some physical system A|</a:t>
            </a:r>
            <a:r>
              <a:rPr lang="en-US" dirty="0">
                <a:latin typeface="Symbol" panose="05050102010706020507" pitchFamily="18" charset="2"/>
              </a:rPr>
              <a:t>Y</a:t>
            </a:r>
            <a:r>
              <a:rPr lang="en-US" dirty="0"/>
              <a:t>&gt; = |</a:t>
            </a:r>
            <a:r>
              <a:rPr lang="en-US" dirty="0">
                <a:latin typeface="Symbol" panose="05050102010706020507" pitchFamily="18" charset="2"/>
              </a:rPr>
              <a:t>Y</a:t>
            </a:r>
            <a:r>
              <a:rPr lang="en-US" dirty="0"/>
              <a:t>‘&gt;   .</a:t>
            </a:r>
          </a:p>
          <a:p>
            <a:r>
              <a:rPr lang="en-US" dirty="0"/>
              <a:t>Operators may “interfere” with each other so </a:t>
            </a:r>
            <a:r>
              <a:rPr lang="en-US" b="1" dirty="0"/>
              <a:t>AB - BA = [A, B] = C ≠  0</a:t>
            </a:r>
          </a:p>
          <a:p>
            <a:r>
              <a:rPr lang="en-US" dirty="0"/>
              <a:t>The Operators (measurements) must close under the  [ , ] operation to form a “Lie algebra” of “fundamental observables” such as momentum, space, time, energy, angular momentum, spin, mass, etc.</a:t>
            </a:r>
          </a:p>
          <a:p>
            <a:r>
              <a:rPr lang="en-US" b="1" dirty="0"/>
              <a:t>That which exists</a:t>
            </a:r>
            <a:r>
              <a:rPr lang="en-US" dirty="0"/>
              <a:t> must be a mathematical </a:t>
            </a:r>
            <a:r>
              <a:rPr lang="en-US" b="1" dirty="0"/>
              <a:t>representation of the Lie algebra of observations and actions upon things that exist</a:t>
            </a:r>
            <a:r>
              <a:rPr lang="en-US" dirty="0"/>
              <a:t>. </a:t>
            </a:r>
          </a:p>
          <a:p>
            <a:r>
              <a:rPr lang="en-US" dirty="0"/>
              <a:t>Thus, that which exists is a representation of the algebra of actions.</a:t>
            </a:r>
          </a:p>
        </p:txBody>
      </p:sp>
      <p:sp>
        <p:nvSpPr>
          <p:cNvPr id="4" name="Footer Placeholder 3">
            <a:extLst>
              <a:ext uri="{FF2B5EF4-FFF2-40B4-BE49-F238E27FC236}">
                <a16:creationId xmlns:a16="http://schemas.microsoft.com/office/drawing/2014/main" id="{89263084-0C0A-32B3-8D9E-DC86F4FA7F73}"/>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400EF339-37D8-5FC0-860E-7D84528470D5}"/>
              </a:ext>
            </a:extLst>
          </p:cNvPr>
          <p:cNvSpPr>
            <a:spLocks noGrp="1"/>
          </p:cNvSpPr>
          <p:nvPr>
            <p:ph type="sldNum" sz="quarter" idx="12"/>
          </p:nvPr>
        </p:nvSpPr>
        <p:spPr/>
        <p:txBody>
          <a:bodyPr/>
          <a:lstStyle/>
          <a:p>
            <a:fld id="{79C9054C-E1B5-4C07-BAE6-A150A841A84F}" type="slidenum">
              <a:rPr lang="en-US" smtClean="0"/>
              <a:t>7</a:t>
            </a:fld>
            <a:endParaRPr lang="en-US"/>
          </a:p>
        </p:txBody>
      </p:sp>
    </p:spTree>
    <p:extLst>
      <p:ext uri="{BB962C8B-B14F-4D97-AF65-F5344CB8AC3E}">
        <p14:creationId xmlns:p14="http://schemas.microsoft.com/office/powerpoint/2010/main" val="193185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06A23-E3C2-8BF0-E703-9CBC895A3B7A}"/>
              </a:ext>
            </a:extLst>
          </p:cNvPr>
          <p:cNvSpPr>
            <a:spLocks noGrp="1"/>
          </p:cNvSpPr>
          <p:nvPr>
            <p:ph type="title"/>
          </p:nvPr>
        </p:nvSpPr>
        <p:spPr/>
        <p:txBody>
          <a:bodyPr/>
          <a:lstStyle/>
          <a:p>
            <a:r>
              <a:rPr lang="en-US" dirty="0"/>
              <a:t>Fundamental observables can then be expressed in terms of Lie algebras and Groups</a:t>
            </a:r>
          </a:p>
        </p:txBody>
      </p:sp>
      <p:sp>
        <p:nvSpPr>
          <p:cNvPr id="3" name="Content Placeholder 2">
            <a:extLst>
              <a:ext uri="{FF2B5EF4-FFF2-40B4-BE49-F238E27FC236}">
                <a16:creationId xmlns:a16="http://schemas.microsoft.com/office/drawing/2014/main" id="{750F082A-2711-1B97-3D5D-44C9D2D6F6E3}"/>
              </a:ext>
            </a:extLst>
          </p:cNvPr>
          <p:cNvSpPr>
            <a:spLocks noGrp="1"/>
          </p:cNvSpPr>
          <p:nvPr>
            <p:ph idx="1"/>
          </p:nvPr>
        </p:nvSpPr>
        <p:spPr/>
        <p:txBody>
          <a:bodyPr>
            <a:normAutofit/>
          </a:bodyPr>
          <a:lstStyle/>
          <a:p>
            <a:pPr marL="514350" indent="-514350">
              <a:buFont typeface="+mj-lt"/>
              <a:buAutoNum type="arabicPeriod"/>
            </a:pPr>
            <a:r>
              <a:rPr lang="en-US" dirty="0"/>
              <a:t>Our fundamental laws of physics for isolated systems must be unchanged under </a:t>
            </a:r>
            <a:r>
              <a:rPr lang="en-US" u="sng" dirty="0"/>
              <a:t>translations in space and time </a:t>
            </a:r>
          </a:p>
          <a:p>
            <a:pPr marL="514350" indent="-514350">
              <a:buFont typeface="+mj-lt"/>
              <a:buAutoNum type="arabicPeriod"/>
            </a:pPr>
            <a:r>
              <a:rPr lang="en-US" dirty="0"/>
              <a:t>Translations are generated by the </a:t>
            </a:r>
            <a:r>
              <a:rPr lang="en-US" u="sng" dirty="0"/>
              <a:t>Heisenberg Lie algebra (HA)</a:t>
            </a:r>
            <a:r>
              <a:rPr lang="en-US" dirty="0"/>
              <a:t>: </a:t>
            </a:r>
          </a:p>
          <a:p>
            <a:pPr marL="971550" lvl="1" indent="-514350">
              <a:buFont typeface="+mj-lt"/>
              <a:buAutoNum type="arabicPeriod"/>
            </a:pPr>
            <a:r>
              <a:rPr lang="en-US" dirty="0"/>
              <a:t>[</a:t>
            </a:r>
            <a:r>
              <a:rPr lang="en-US" dirty="0">
                <a:latin typeface="Times New Roman" panose="02020603050405020304" pitchFamily="18" charset="0"/>
                <a:cs typeface="Times New Roman" panose="02020603050405020304" pitchFamily="18" charset="0"/>
              </a:rPr>
              <a:t>P</a:t>
            </a:r>
            <a:r>
              <a:rPr lang="en-US" baseline="30000" dirty="0">
                <a:latin typeface="Symbol" panose="05050102010706020507" pitchFamily="18" charset="2"/>
              </a:rPr>
              <a:t>m</a:t>
            </a:r>
            <a:r>
              <a:rPr lang="en-US" dirty="0">
                <a:latin typeface="Symbol" panose="05050102010706020507" pitchFamily="18" charset="2"/>
              </a:rPr>
              <a:t>,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rPr>
              <a:t>n</a:t>
            </a:r>
            <a:r>
              <a:rPr lang="en-US" dirty="0">
                <a:latin typeface="Symbol" panose="05050102010706020507" pitchFamily="18" charset="2"/>
              </a:rPr>
              <a:t> ] =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ℏ </a:t>
            </a:r>
            <a:r>
              <a:rPr lang="en-US" dirty="0" err="1">
                <a:latin typeface="Times New Roman" panose="02020603050405020304" pitchFamily="18" charset="0"/>
                <a:cs typeface="Times New Roman" panose="02020603050405020304" pitchFamily="18" charset="0"/>
              </a:rPr>
              <a:t>g</a:t>
            </a:r>
            <a:r>
              <a:rPr lang="en-US" baseline="30000" dirty="0" err="1">
                <a:latin typeface="Symbol" panose="05050102010706020507" pitchFamily="18" charset="2"/>
                <a:cs typeface="Times New Roman" panose="02020603050405020304" pitchFamily="18" charset="0"/>
              </a:rPr>
              <a:t>mn</a:t>
            </a:r>
            <a:r>
              <a:rPr lang="en-US" dirty="0">
                <a:latin typeface="Symbol" panose="05050102010706020507" pitchFamily="18" charset="2"/>
                <a:cs typeface="Times New Roman" panose="02020603050405020304" pitchFamily="18" charset="0"/>
              </a:rPr>
              <a:t> I </a:t>
            </a:r>
            <a:r>
              <a:rPr lang="en-US" dirty="0">
                <a:latin typeface="Times New Roman" panose="02020603050405020304" pitchFamily="18" charset="0"/>
                <a:cs typeface="Times New Roman" panose="02020603050405020304" pitchFamily="18" charset="0"/>
              </a:rPr>
              <a:t>and is the foundation of quantum theory, with              [P</a:t>
            </a:r>
            <a:r>
              <a:rPr lang="en-US" baseline="30000" dirty="0">
                <a:latin typeface="Symbol" panose="05050102010706020507" pitchFamily="18" charset="2"/>
              </a:rPr>
              <a:t>m</a:t>
            </a:r>
            <a:r>
              <a:rPr lang="en-US" dirty="0">
                <a:latin typeface="Symbol" panose="05050102010706020507" pitchFamily="18" charset="2"/>
              </a:rPr>
              <a:t>, </a:t>
            </a:r>
            <a:r>
              <a:rPr lang="en-US" dirty="0" err="1">
                <a:latin typeface="Times New Roman" panose="02020603050405020304" pitchFamily="18" charset="0"/>
                <a:cs typeface="Times New Roman" panose="02020603050405020304" pitchFamily="18" charset="0"/>
              </a:rPr>
              <a:t>P</a:t>
            </a:r>
            <a:r>
              <a:rPr lang="en-US" baseline="30000" dirty="0" err="1">
                <a:latin typeface="Symbol" panose="05050102010706020507" pitchFamily="18" charset="2"/>
              </a:rPr>
              <a:t>n</a:t>
            </a:r>
            <a:r>
              <a:rPr lang="en-US" dirty="0">
                <a:latin typeface="Symbol" panose="05050102010706020507" pitchFamily="18" charset="2"/>
              </a:rPr>
              <a:t> ] = </a:t>
            </a:r>
            <a:r>
              <a:rPr lang="en-US" dirty="0">
                <a:latin typeface="Times New Roman" panose="02020603050405020304" pitchFamily="18" charset="0"/>
                <a:cs typeface="Times New Roman" panose="02020603050405020304" pitchFamily="18" charset="0"/>
              </a:rPr>
              <a:t>0,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rPr>
              <a:t>m</a:t>
            </a:r>
            <a:r>
              <a:rPr lang="en-US" dirty="0">
                <a:latin typeface="Symbol" panose="05050102010706020507" pitchFamily="18" charset="2"/>
              </a:rPr>
              <a:t>,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rPr>
              <a:t>n</a:t>
            </a:r>
            <a:r>
              <a:rPr lang="en-US" dirty="0">
                <a:latin typeface="Symbol" panose="05050102010706020507" pitchFamily="18" charset="2"/>
              </a:rPr>
              <a:t> ] = </a:t>
            </a:r>
            <a:r>
              <a:rPr lang="en-US" dirty="0">
                <a:latin typeface="Times New Roman" panose="02020603050405020304" pitchFamily="18" charset="0"/>
                <a:cs typeface="Times New Roman" panose="02020603050405020304" pitchFamily="18" charset="0"/>
              </a:rPr>
              <a:t>0,  [P</a:t>
            </a:r>
            <a:r>
              <a:rPr lang="en-US" baseline="30000" dirty="0">
                <a:latin typeface="Symbol" panose="05050102010706020507" pitchFamily="18" charset="2"/>
              </a:rPr>
              <a:t>m</a:t>
            </a:r>
            <a:r>
              <a:rPr lang="en-US" dirty="0">
                <a:latin typeface="Symbol" panose="05050102010706020507" pitchFamily="18" charset="2"/>
              </a:rPr>
              <a:t>, </a:t>
            </a:r>
            <a:r>
              <a:rPr lang="en-US" dirty="0">
                <a:latin typeface="Times New Roman" panose="02020603050405020304" pitchFamily="18" charset="0"/>
                <a:cs typeface="Times New Roman" panose="02020603050405020304" pitchFamily="18" charset="0"/>
              </a:rPr>
              <a:t>I</a:t>
            </a:r>
            <a:r>
              <a:rPr lang="en-US" dirty="0">
                <a:latin typeface="Symbol" panose="05050102010706020507" pitchFamily="18" charset="2"/>
              </a:rPr>
              <a:t>] = </a:t>
            </a:r>
            <a:r>
              <a:rPr lang="en-US" dirty="0">
                <a:latin typeface="Times New Roman" panose="02020603050405020304" pitchFamily="18" charset="0"/>
                <a:cs typeface="Times New Roman" panose="02020603050405020304" pitchFamily="18" charset="0"/>
              </a:rPr>
              <a:t>0, and [</a:t>
            </a: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rPr>
              <a:t>m</a:t>
            </a:r>
            <a:r>
              <a:rPr lang="en-US" dirty="0">
                <a:latin typeface="Symbol" panose="05050102010706020507" pitchFamily="18" charset="2"/>
              </a:rPr>
              <a:t>, I] = </a:t>
            </a:r>
            <a:r>
              <a:rPr lang="en-US" dirty="0">
                <a:latin typeface="Times New Roman" panose="02020603050405020304" pitchFamily="18" charset="0"/>
                <a:cs typeface="Times New Roman" panose="02020603050405020304" pitchFamily="18" charset="0"/>
              </a:rPr>
              <a:t>0,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 </a:t>
            </a:r>
            <a:r>
              <a:rPr lang="en-US" u="sng" dirty="0">
                <a:latin typeface="Times New Roman" panose="02020603050405020304" pitchFamily="18" charset="0"/>
                <a:cs typeface="Times New Roman" panose="02020603050405020304" pitchFamily="18" charset="0"/>
              </a:rPr>
              <a:t>Heisenberg Lie group is generated by </a:t>
            </a:r>
            <a:r>
              <a:rPr lang="en-US" dirty="0">
                <a:latin typeface="Times New Roman" panose="02020603050405020304" pitchFamily="18" charset="0"/>
                <a:cs typeface="Times New Roman" panose="02020603050405020304" pitchFamily="18" charset="0"/>
              </a:rPr>
              <a:t>T(a) = exp(a</a:t>
            </a:r>
            <a:r>
              <a:rPr lang="en-US" baseline="-25000" dirty="0">
                <a:latin typeface="Symbol" panose="05050102010706020507" pitchFamily="18" charset="2"/>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 P</a:t>
            </a:r>
            <a:r>
              <a:rPr lang="en-US" baseline="30000" dirty="0">
                <a:latin typeface="Symbol" panose="05050102010706020507" pitchFamily="18" charset="2"/>
              </a:rPr>
              <a:t>m </a:t>
            </a:r>
            <a:r>
              <a:rPr lang="en-US" dirty="0">
                <a:latin typeface="Symbol" panose="05050102010706020507" pitchFamily="18" charset="2"/>
              </a:rPr>
              <a:t>/</a:t>
            </a:r>
            <a:r>
              <a:rPr lang="en-US" dirty="0" err="1">
                <a:latin typeface="Times New Roman" panose="02020603050405020304" pitchFamily="18" charset="0"/>
                <a:cs typeface="Times New Roman" panose="02020603050405020304" pitchFamily="18" charset="0"/>
              </a:rPr>
              <a:t>iℏ</a:t>
            </a:r>
            <a:r>
              <a:rPr lang="en-US" dirty="0">
                <a:latin typeface="Symbol" panose="05050102010706020507" pitchFamily="18" charset="2"/>
              </a:rPr>
              <a:t>)</a:t>
            </a:r>
            <a:endParaRPr lang="en-US" dirty="0">
              <a:latin typeface="Symbol" panose="05050102010706020507" pitchFamily="18" charset="2"/>
              <a:cs typeface="Times New Roman" panose="02020603050405020304" pitchFamily="18" charset="0"/>
            </a:endParaRP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 P</a:t>
            </a:r>
            <a:r>
              <a:rPr lang="en-US" baseline="30000" dirty="0">
                <a:latin typeface="Symbol" panose="05050102010706020507" pitchFamily="18" charset="2"/>
              </a:rPr>
              <a:t>m</a:t>
            </a:r>
            <a:r>
              <a:rPr lang="en-US" dirty="0">
                <a:latin typeface="Symbol" panose="05050102010706020507" pitchFamily="18" charset="2"/>
              </a:rPr>
              <a:t>  = (</a:t>
            </a:r>
            <a:r>
              <a:rPr lang="en-US" dirty="0">
                <a:latin typeface="Times New Roman" panose="02020603050405020304" pitchFamily="18" charset="0"/>
                <a:cs typeface="Times New Roman" panose="02020603050405020304" pitchFamily="18" charset="0"/>
              </a:rPr>
              <a:t>E/c, p) is the </a:t>
            </a:r>
            <a:r>
              <a:rPr lang="en-US" b="1" dirty="0">
                <a:latin typeface="Times New Roman" panose="02020603050405020304" pitchFamily="18" charset="0"/>
                <a:cs typeface="Times New Roman" panose="02020603050405020304" pitchFamily="18" charset="0"/>
              </a:rPr>
              <a:t>four-momentum</a:t>
            </a:r>
            <a:r>
              <a:rPr lang="en-US" dirty="0">
                <a:latin typeface="Symbol" panose="05050102010706020507" pitchFamily="18" charset="2"/>
              </a:rPr>
              <a:t> </a:t>
            </a:r>
            <a:r>
              <a:rPr lang="en-US" b="1" dirty="0">
                <a:latin typeface="Times New Roman" panose="02020603050405020304" pitchFamily="18" charset="0"/>
                <a:cs typeface="Times New Roman" panose="02020603050405020304" pitchFamily="18" charset="0"/>
              </a:rPr>
              <a:t>&amp; energy</a:t>
            </a:r>
          </a:p>
          <a:p>
            <a:pPr marL="971550" lvl="1" indent="-514350">
              <a:buFont typeface="+mj-lt"/>
              <a:buAutoNum type="arabicPeriod"/>
            </a:pPr>
            <a:r>
              <a:rPr lang="en-US" dirty="0" err="1">
                <a:latin typeface="Times New Roman" panose="02020603050405020304" pitchFamily="18" charset="0"/>
                <a:cs typeface="Times New Roman" panose="02020603050405020304" pitchFamily="18" charset="0"/>
              </a:rPr>
              <a:t>X</a:t>
            </a:r>
            <a:r>
              <a:rPr lang="en-US" baseline="30000" dirty="0" err="1">
                <a:latin typeface="Symbol" panose="05050102010706020507" pitchFamily="18" charset="2"/>
              </a:rPr>
              <a:t>m</a:t>
            </a:r>
            <a:r>
              <a:rPr lang="en-US" baseline="30000" dirty="0">
                <a:latin typeface="Symbol" panose="05050102010706020507" pitchFamily="18" charset="2"/>
              </a:rPr>
              <a:t>  </a:t>
            </a:r>
            <a:r>
              <a:rPr lang="en-US" dirty="0">
                <a:latin typeface="Symbol" panose="05050102010706020507" pitchFamily="18" charset="2"/>
              </a:rPr>
              <a:t>= (</a:t>
            </a:r>
            <a:r>
              <a:rPr lang="en-US" dirty="0" err="1">
                <a:latin typeface="Times New Roman" panose="02020603050405020304" pitchFamily="18" charset="0"/>
                <a:cs typeface="Times New Roman" panose="02020603050405020304" pitchFamily="18" charset="0"/>
              </a:rPr>
              <a:t>ct</a:t>
            </a:r>
            <a:r>
              <a:rPr lang="en-US" dirty="0">
                <a:latin typeface="Times New Roman" panose="02020603050405020304" pitchFamily="18" charset="0"/>
                <a:cs typeface="Times New Roman" panose="02020603050405020304" pitchFamily="18" charset="0"/>
              </a:rPr>
              <a:t>, x) is the </a:t>
            </a:r>
            <a:r>
              <a:rPr lang="en-US" b="1" dirty="0">
                <a:latin typeface="Times New Roman" panose="02020603050405020304" pitchFamily="18" charset="0"/>
                <a:cs typeface="Times New Roman" panose="02020603050405020304" pitchFamily="18" charset="0"/>
              </a:rPr>
              <a:t>four-position of events in space-time</a:t>
            </a:r>
            <a:r>
              <a:rPr lang="en-US" dirty="0">
                <a:latin typeface="Times New Roman" panose="02020603050405020304" pitchFamily="18" charset="0"/>
                <a:cs typeface="Times New Roman" panose="02020603050405020304" pitchFamily="18" charset="0"/>
              </a:rPr>
              <a:t>.</a:t>
            </a:r>
          </a:p>
        </p:txBody>
      </p:sp>
      <p:sp>
        <p:nvSpPr>
          <p:cNvPr id="4" name="Footer Placeholder 3">
            <a:extLst>
              <a:ext uri="{FF2B5EF4-FFF2-40B4-BE49-F238E27FC236}">
                <a16:creationId xmlns:a16="http://schemas.microsoft.com/office/drawing/2014/main" id="{D4A13784-E22B-4B44-80FF-3A81BEB9C5BF}"/>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8303611D-3566-30E7-F888-6420C4D7F307}"/>
              </a:ext>
            </a:extLst>
          </p:cNvPr>
          <p:cNvSpPr>
            <a:spLocks noGrp="1"/>
          </p:cNvSpPr>
          <p:nvPr>
            <p:ph type="sldNum" sz="quarter" idx="12"/>
          </p:nvPr>
        </p:nvSpPr>
        <p:spPr/>
        <p:txBody>
          <a:bodyPr/>
          <a:lstStyle/>
          <a:p>
            <a:fld id="{79C9054C-E1B5-4C07-BAE6-A150A841A84F}" type="slidenum">
              <a:rPr lang="en-US" smtClean="0"/>
              <a:t>8</a:t>
            </a:fld>
            <a:endParaRPr lang="en-US"/>
          </a:p>
        </p:txBody>
      </p:sp>
    </p:spTree>
    <p:extLst>
      <p:ext uri="{BB962C8B-B14F-4D97-AF65-F5344CB8AC3E}">
        <p14:creationId xmlns:p14="http://schemas.microsoft.com/office/powerpoint/2010/main" val="313018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D8B8-BC4E-A2B3-940A-71B9FC340389}"/>
              </a:ext>
            </a:extLst>
          </p:cNvPr>
          <p:cNvSpPr>
            <a:spLocks noGrp="1"/>
          </p:cNvSpPr>
          <p:nvPr>
            <p:ph type="title"/>
          </p:nvPr>
        </p:nvSpPr>
        <p:spPr/>
        <p:txBody>
          <a:bodyPr>
            <a:normAutofit fontScale="90000"/>
          </a:bodyPr>
          <a:lstStyle/>
          <a:p>
            <a:br>
              <a:rPr lang="en-US" sz="3600" dirty="0"/>
            </a:br>
            <a:r>
              <a:rPr lang="en-US" sz="3600" dirty="0"/>
              <a:t>Our laws must also be unchanged for </a:t>
            </a:r>
            <a:r>
              <a:rPr lang="en-US" sz="3600" u="sng" dirty="0"/>
              <a:t>rotations &amp; Lorentz transformations</a:t>
            </a:r>
            <a:r>
              <a:rPr lang="en-US" sz="3600" dirty="0"/>
              <a:t> generated by the Lorentz Lie algebra: </a:t>
            </a:r>
            <a:r>
              <a:rPr lang="en-US" dirty="0" err="1"/>
              <a:t>L</a:t>
            </a:r>
            <a:r>
              <a:rPr lang="en-US" baseline="30000" dirty="0" err="1">
                <a:latin typeface="Symbol" panose="05050102010706020507" pitchFamily="18" charset="2"/>
              </a:rPr>
              <a:t>mn</a:t>
            </a:r>
            <a:br>
              <a:rPr lang="en-US" dirty="0"/>
            </a:br>
            <a:endParaRPr lang="en-US" dirty="0"/>
          </a:p>
        </p:txBody>
      </p:sp>
      <p:sp>
        <p:nvSpPr>
          <p:cNvPr id="3" name="Content Placeholder 2">
            <a:extLst>
              <a:ext uri="{FF2B5EF4-FFF2-40B4-BE49-F238E27FC236}">
                <a16:creationId xmlns:a16="http://schemas.microsoft.com/office/drawing/2014/main" id="{5EA6F197-C5BC-9846-341B-0286D6B001D7}"/>
              </a:ext>
            </a:extLst>
          </p:cNvPr>
          <p:cNvSpPr>
            <a:spLocks noGrp="1"/>
          </p:cNvSpPr>
          <p:nvPr>
            <p:ph idx="1"/>
          </p:nvPr>
        </p:nvSpPr>
        <p:spPr>
          <a:xfrm>
            <a:off x="838200" y="1825624"/>
            <a:ext cx="10515600" cy="5661025"/>
          </a:xfrm>
        </p:spPr>
        <p:txBody>
          <a:bodyPr>
            <a:normAutofit/>
          </a:bodyPr>
          <a:lstStyle/>
          <a:p>
            <a:pPr marL="514350" indent="-514350">
              <a:buFont typeface="+mj-lt"/>
              <a:buAutoNum type="arabicPeriod"/>
            </a:pPr>
            <a:r>
              <a:rPr lang="en-US" sz="2400" dirty="0">
                <a:latin typeface="Times New Roman" panose="02020603050405020304" pitchFamily="18" charset="0"/>
                <a:cs typeface="Times New Roman" panose="02020603050405020304" pitchFamily="18" charset="0"/>
              </a:rPr>
              <a:t>The mathematics of rotations and Lorentz transformations is expressed in the </a:t>
            </a:r>
            <a:r>
              <a:rPr lang="en-US" sz="2400" u="sng" dirty="0">
                <a:latin typeface="Times New Roman" panose="02020603050405020304" pitchFamily="18" charset="0"/>
                <a:cs typeface="Times New Roman" panose="02020603050405020304" pitchFamily="18" charset="0"/>
              </a:rPr>
              <a:t>Lorentz Lie algebra </a:t>
            </a:r>
            <a:r>
              <a:rPr lang="en-US" sz="2400" dirty="0">
                <a:latin typeface="Times New Roman" panose="02020603050405020304" pitchFamily="18" charset="0"/>
                <a:cs typeface="Times New Roman" panose="02020603050405020304" pitchFamily="18" charset="0"/>
              </a:rPr>
              <a:t>and the Lie group it generates.</a:t>
            </a:r>
            <a:endParaRPr lang="en-US" sz="2400" dirty="0"/>
          </a:p>
          <a:p>
            <a:pPr marL="914400" lvl="1" indent="-457200">
              <a:buFont typeface="+mj-lt"/>
              <a:buAutoNum type="arabicPeriod"/>
            </a:pPr>
            <a:r>
              <a:rPr lang="en-US" sz="2000" dirty="0"/>
              <a:t>[</a:t>
            </a:r>
            <a:r>
              <a:rPr lang="en-US" sz="2000" dirty="0" err="1"/>
              <a:t>L</a:t>
            </a:r>
            <a:r>
              <a:rPr lang="en-US" sz="2000" baseline="30000" dirty="0" err="1">
                <a:latin typeface="Symbol" panose="05050102010706020507" pitchFamily="18" charset="2"/>
              </a:rPr>
              <a:t>mn</a:t>
            </a:r>
            <a:r>
              <a:rPr lang="en-US" sz="2000" dirty="0">
                <a:latin typeface="Symbol" panose="05050102010706020507" pitchFamily="18" charset="2"/>
              </a:rPr>
              <a:t>, </a:t>
            </a:r>
            <a:r>
              <a:rPr lang="en-US" sz="2000" dirty="0" err="1">
                <a:latin typeface="Times New Roman" panose="02020603050405020304" pitchFamily="18" charset="0"/>
                <a:cs typeface="Times New Roman" panose="02020603050405020304" pitchFamily="18" charset="0"/>
              </a:rPr>
              <a:t>X</a:t>
            </a:r>
            <a:r>
              <a:rPr lang="en-US" sz="2000" baseline="30000" dirty="0" err="1">
                <a:latin typeface="Symbol" panose="05050102010706020507" pitchFamily="18" charset="2"/>
              </a:rPr>
              <a:t>l</a:t>
            </a:r>
            <a:r>
              <a:rPr lang="en-US" sz="2000" dirty="0">
                <a:latin typeface="Symbol" panose="05050102010706020507" pitchFamily="18" charset="2"/>
              </a:rPr>
              <a:t> ] = </a:t>
            </a:r>
            <a:r>
              <a:rPr lang="en-US" sz="2000" dirty="0" err="1">
                <a:latin typeface="Times New Roman" panose="02020603050405020304" pitchFamily="18" charset="0"/>
                <a:cs typeface="Times New Roman" panose="02020603050405020304" pitchFamily="18" charset="0"/>
              </a:rPr>
              <a:t>iℏ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ln</a:t>
            </a:r>
            <a:r>
              <a:rPr lang="en-US" sz="2000" baseline="-25000" dirty="0">
                <a:latin typeface="Symbol" panose="05050102010706020507" pitchFamily="18" charset="2"/>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t>
            </a:r>
            <a:r>
              <a:rPr lang="en-US" sz="2000" baseline="30000" dirty="0" err="1">
                <a:latin typeface="Symbol" panose="05050102010706020507" pitchFamily="18" charset="2"/>
                <a:cs typeface="Times New Roman" panose="02020603050405020304" pitchFamily="18" charset="0"/>
              </a:rPr>
              <a:t>m</a:t>
            </a:r>
            <a:r>
              <a:rPr lang="en-US" sz="2000" baseline="30000" dirty="0">
                <a:latin typeface="Symbol" panose="05050102010706020507" pitchFamily="18" charset="2"/>
                <a:cs typeface="Times New Roman" panose="02020603050405020304" pitchFamily="18" charset="0"/>
              </a:rPr>
              <a:t> </a:t>
            </a:r>
            <a:r>
              <a:rPr lang="en-US" sz="2000" dirty="0">
                <a:latin typeface="Symbol" panose="05050102010706020507" pitchFamily="18" charset="2"/>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lm</a:t>
            </a:r>
            <a:r>
              <a:rPr lang="en-US" sz="2000" baseline="-25000" dirty="0">
                <a:latin typeface="Symbol" panose="05050102010706020507" pitchFamily="18" charset="2"/>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t>
            </a:r>
            <a:r>
              <a:rPr lang="en-US" sz="2000" baseline="30000" dirty="0" err="1">
                <a:latin typeface="Symbol" panose="05050102010706020507" pitchFamily="18" charset="2"/>
                <a:cs typeface="Times New Roman" panose="02020603050405020304" pitchFamily="18" charset="0"/>
              </a:rPr>
              <a:t>n</a:t>
            </a:r>
            <a:r>
              <a:rPr lang="en-US" sz="2000" dirty="0">
                <a:latin typeface="Symbol" panose="05050102010706020507" pitchFamily="18" charset="2"/>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000" dirty="0"/>
              <a:t>[</a:t>
            </a:r>
            <a:r>
              <a:rPr lang="en-US" sz="2000" dirty="0" err="1"/>
              <a:t>L</a:t>
            </a:r>
            <a:r>
              <a:rPr lang="en-US" sz="2000" baseline="30000" dirty="0" err="1">
                <a:latin typeface="Symbol" panose="05050102010706020507" pitchFamily="18" charset="2"/>
              </a:rPr>
              <a:t>mn</a:t>
            </a:r>
            <a:r>
              <a:rPr lang="en-US" sz="2000" dirty="0">
                <a:latin typeface="Symbol" panose="05050102010706020507" pitchFamily="18" charset="2"/>
              </a:rPr>
              <a:t>, </a:t>
            </a:r>
            <a:r>
              <a:rPr lang="en-US" sz="2000" dirty="0">
                <a:latin typeface="Times New Roman" panose="02020603050405020304" pitchFamily="18" charset="0"/>
                <a:cs typeface="Times New Roman" panose="02020603050405020304" pitchFamily="18" charset="0"/>
              </a:rPr>
              <a:t>P</a:t>
            </a:r>
            <a:r>
              <a:rPr lang="en-US" sz="2000" baseline="30000" dirty="0">
                <a:latin typeface="Symbol" panose="05050102010706020507" pitchFamily="18" charset="2"/>
              </a:rPr>
              <a:t>l</a:t>
            </a:r>
            <a:r>
              <a:rPr lang="en-US" sz="2000" dirty="0">
                <a:latin typeface="Symbol" panose="05050102010706020507" pitchFamily="18" charset="2"/>
              </a:rPr>
              <a:t>  ] = </a:t>
            </a:r>
            <a:r>
              <a:rPr lang="en-US" sz="2000" dirty="0" err="1">
                <a:latin typeface="Times New Roman" panose="02020603050405020304" pitchFamily="18" charset="0"/>
                <a:cs typeface="Times New Roman" panose="02020603050405020304" pitchFamily="18" charset="0"/>
              </a:rPr>
              <a:t>iℏ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ln</a:t>
            </a:r>
            <a:r>
              <a:rPr lang="en-US" sz="2000" baseline="-25000" dirty="0">
                <a:latin typeface="Symbol" panose="05050102010706020507" pitchFamily="18" charset="2"/>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a:t>
            </a:r>
            <a:r>
              <a:rPr lang="en-US" sz="2000" baseline="30000" dirty="0">
                <a:latin typeface="Symbol" panose="05050102010706020507" pitchFamily="18" charset="2"/>
                <a:cs typeface="Times New Roman" panose="02020603050405020304" pitchFamily="18" charset="0"/>
              </a:rPr>
              <a:t>m </a:t>
            </a:r>
            <a:r>
              <a:rPr lang="en-US" sz="2000" dirty="0">
                <a:latin typeface="Symbol" panose="05050102010706020507" pitchFamily="18" charset="2"/>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lm</a:t>
            </a:r>
            <a:r>
              <a:rPr lang="en-US" sz="2000" baseline="-25000" dirty="0">
                <a:latin typeface="Symbol" panose="05050102010706020507" pitchFamily="18" charset="2"/>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t>
            </a:r>
            <a:r>
              <a:rPr lang="en-US" sz="2000" baseline="30000" dirty="0" err="1">
                <a:latin typeface="Symbol" panose="05050102010706020507" pitchFamily="18" charset="2"/>
                <a:cs typeface="Times New Roman" panose="02020603050405020304" pitchFamily="18" charset="0"/>
              </a:rPr>
              <a:t>n</a:t>
            </a:r>
            <a:r>
              <a:rPr lang="en-US" sz="2000" dirty="0">
                <a:latin typeface="Symbol" panose="05050102010706020507" pitchFamily="18" charset="2"/>
                <a:cs typeface="Times New Roman" panose="02020603050405020304" pitchFamily="18" charset="0"/>
              </a:rPr>
              <a:t>)</a:t>
            </a:r>
          </a:p>
          <a:p>
            <a:pPr marL="914400" lvl="1" indent="-457200">
              <a:buFont typeface="+mj-lt"/>
              <a:buAutoNum type="arabicPeriod"/>
            </a:pPr>
            <a:r>
              <a:rPr lang="en-US" sz="2000" dirty="0">
                <a:latin typeface="Symbol" panose="05050102010706020507" pitchFamily="18" charset="2"/>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L</a:t>
            </a:r>
            <a:r>
              <a:rPr lang="en-US" sz="2000" baseline="30000" dirty="0" err="1">
                <a:latin typeface="Symbol" panose="05050102010706020507" pitchFamily="18" charset="2"/>
              </a:rPr>
              <a:t>mn</a:t>
            </a:r>
            <a:r>
              <a:rPr lang="en-US" sz="2000" dirty="0">
                <a:latin typeface="Symbol" panose="05050102010706020507" pitchFamily="18" charset="2"/>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t>
            </a:r>
            <a:r>
              <a:rPr lang="en-US" sz="2000" baseline="30000" dirty="0" err="1">
                <a:latin typeface="Symbol" panose="05050102010706020507" pitchFamily="18" charset="2"/>
              </a:rPr>
              <a:t>rs</a:t>
            </a:r>
            <a:r>
              <a:rPr lang="en-US" sz="2000" dirty="0">
                <a:latin typeface="Symbol" panose="05050102010706020507" pitchFamily="18" charset="2"/>
              </a:rPr>
              <a:t> ] = </a:t>
            </a:r>
            <a:r>
              <a:rPr lang="en-US" sz="2000" dirty="0" err="1">
                <a:latin typeface="Times New Roman" panose="02020603050405020304" pitchFamily="18" charset="0"/>
                <a:cs typeface="Times New Roman" panose="02020603050405020304" pitchFamily="18" charset="0"/>
              </a:rPr>
              <a:t>iℏ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mr</a:t>
            </a:r>
            <a:r>
              <a:rPr lang="en-US" sz="2000" baseline="-25000" dirty="0">
                <a:latin typeface="Symbol" panose="05050102010706020507" pitchFamily="18" charset="2"/>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t>
            </a:r>
            <a:r>
              <a:rPr lang="en-US" sz="2000" baseline="30000" dirty="0" err="1">
                <a:latin typeface="Symbol" panose="05050102010706020507" pitchFamily="18" charset="2"/>
                <a:cs typeface="Times New Roman" panose="02020603050405020304" pitchFamily="18" charset="0"/>
              </a:rPr>
              <a:t>ns</a:t>
            </a:r>
            <a:r>
              <a:rPr lang="en-US" sz="2000" baseline="30000" dirty="0">
                <a:latin typeface="Symbol" panose="05050102010706020507" pitchFamily="18" charset="2"/>
                <a:cs typeface="Times New Roman" panose="02020603050405020304" pitchFamily="18" charset="0"/>
              </a:rPr>
              <a:t> </a:t>
            </a:r>
            <a:r>
              <a:rPr lang="en-US" sz="2000" dirty="0">
                <a:latin typeface="Symbol" panose="05050102010706020507" pitchFamily="18" charset="2"/>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ns</a:t>
            </a:r>
            <a:r>
              <a:rPr lang="en-US" sz="2000" dirty="0" err="1">
                <a:latin typeface="Times New Roman" panose="02020603050405020304" pitchFamily="18" charset="0"/>
                <a:cs typeface="Times New Roman" panose="02020603050405020304" pitchFamily="18" charset="0"/>
              </a:rPr>
              <a:t>L</a:t>
            </a:r>
            <a:r>
              <a:rPr lang="en-US" sz="2000" baseline="-25000" dirty="0">
                <a:latin typeface="Symbol" panose="05050102010706020507" pitchFamily="18" charset="2"/>
                <a:cs typeface="Times New Roman" panose="02020603050405020304" pitchFamily="18" charset="0"/>
              </a:rPr>
              <a:t> </a:t>
            </a:r>
            <a:r>
              <a:rPr lang="en-US" sz="2000" baseline="30000" dirty="0" err="1">
                <a:latin typeface="Symbol" panose="05050102010706020507" pitchFamily="18" charset="2"/>
                <a:cs typeface="Times New Roman" panose="02020603050405020304" pitchFamily="18" charset="0"/>
              </a:rPr>
              <a:t>mr</a:t>
            </a:r>
            <a:r>
              <a:rPr lang="en-US" sz="2000" baseline="30000" dirty="0">
                <a:latin typeface="Symbol" panose="05050102010706020507" pitchFamily="18" charset="2"/>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nr</a:t>
            </a:r>
            <a:r>
              <a:rPr lang="en-US" sz="2000" baseline="-25000" dirty="0">
                <a:latin typeface="Symbol" panose="05050102010706020507" pitchFamily="18" charset="2"/>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t>
            </a:r>
            <a:r>
              <a:rPr lang="en-US" sz="2000" baseline="30000" dirty="0" err="1">
                <a:latin typeface="Symbol" panose="05050102010706020507" pitchFamily="18" charset="2"/>
                <a:cs typeface="Times New Roman" panose="02020603050405020304" pitchFamily="18" charset="0"/>
              </a:rPr>
              <a:t>ms</a:t>
            </a:r>
            <a:r>
              <a:rPr lang="en-US" sz="2000" baseline="30000" dirty="0">
                <a:latin typeface="Symbol" panose="05050102010706020507" pitchFamily="18" charset="2"/>
                <a:cs typeface="Times New Roman" panose="02020603050405020304" pitchFamily="18" charset="0"/>
              </a:rPr>
              <a:t> </a:t>
            </a:r>
            <a:r>
              <a:rPr lang="en-US" sz="2000" dirty="0">
                <a:latin typeface="Symbol" panose="05050102010706020507" pitchFamily="18" charset="2"/>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g</a:t>
            </a:r>
            <a:r>
              <a:rPr lang="en-US" sz="2000" baseline="30000" dirty="0" err="1">
                <a:latin typeface="Symbol" panose="05050102010706020507" pitchFamily="18" charset="2"/>
                <a:cs typeface="Times New Roman" panose="02020603050405020304" pitchFamily="18" charset="0"/>
              </a:rPr>
              <a:t>ms</a:t>
            </a:r>
            <a:r>
              <a:rPr lang="en-US" sz="2000" baseline="-25000" dirty="0">
                <a:latin typeface="Symbol" panose="05050102010706020507" pitchFamily="18" charset="2"/>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t>
            </a:r>
            <a:r>
              <a:rPr lang="en-US" sz="2000" baseline="30000" dirty="0" err="1">
                <a:latin typeface="Symbol" panose="05050102010706020507" pitchFamily="18" charset="2"/>
                <a:cs typeface="Times New Roman" panose="02020603050405020304" pitchFamily="18" charset="0"/>
              </a:rPr>
              <a:t>nr</a:t>
            </a:r>
            <a:r>
              <a:rPr lang="en-US" sz="2000" baseline="30000" dirty="0">
                <a:latin typeface="Symbol" panose="05050102010706020507" pitchFamily="18" charset="2"/>
                <a:cs typeface="Times New Roman" panose="02020603050405020304" pitchFamily="18" charset="0"/>
              </a:rPr>
              <a:t> </a:t>
            </a:r>
            <a:r>
              <a:rPr lang="en-US" sz="2000" dirty="0">
                <a:latin typeface="Symbol" panose="05050102010706020507" pitchFamily="18" charset="2"/>
                <a:cs typeface="Times New Roman" panose="02020603050405020304" pitchFamily="18" charset="0"/>
              </a:rPr>
              <a:t>) </a:t>
            </a:r>
          </a:p>
          <a:p>
            <a:pPr marL="914400" lvl="1" indent="-457200">
              <a:buFont typeface="+mj-lt"/>
              <a:buAutoNum type="arabicPeriod"/>
            </a:pPr>
            <a:r>
              <a:rPr lang="en-US" sz="2000" dirty="0"/>
              <a:t>The Heisenberg and Lorentz algebras define the </a:t>
            </a:r>
            <a:r>
              <a:rPr lang="en-US" sz="2000" b="1" dirty="0"/>
              <a:t>Poincare Lie Algebra (PA)</a:t>
            </a:r>
            <a:endParaRPr lang="en-US" sz="2000" b="1" baseline="30000" dirty="0"/>
          </a:p>
          <a:p>
            <a:pPr marL="514350" indent="-514350">
              <a:buFont typeface="+mj-lt"/>
              <a:buAutoNum type="arabicPeriod"/>
            </a:pPr>
            <a:r>
              <a:rPr lang="en-US" sz="2400" dirty="0"/>
              <a:t>The Group Transformations for X and P are given by : </a:t>
            </a:r>
            <a:r>
              <a:rPr lang="en-US" sz="2400" dirty="0" err="1"/>
              <a:t>X</a:t>
            </a:r>
            <a:r>
              <a:rPr lang="en-US" sz="2400" baseline="30000" dirty="0" err="1">
                <a:latin typeface="Symbol" panose="05050102010706020507" pitchFamily="18" charset="2"/>
              </a:rPr>
              <a:t>m</a:t>
            </a:r>
            <a:r>
              <a:rPr lang="en-US" sz="2400" baseline="30000" dirty="0">
                <a:latin typeface="Symbol" panose="05050102010706020507" pitchFamily="18" charset="2"/>
              </a:rPr>
              <a:t> </a:t>
            </a:r>
            <a:r>
              <a:rPr lang="en-US" sz="2400" dirty="0"/>
              <a:t> -&gt; </a:t>
            </a:r>
            <a:r>
              <a:rPr lang="en-US" sz="2400" dirty="0" err="1"/>
              <a:t>M</a:t>
            </a:r>
            <a:r>
              <a:rPr lang="en-US" sz="2400" baseline="30000" dirty="0" err="1">
                <a:latin typeface="Symbol" panose="05050102010706020507" pitchFamily="18" charset="2"/>
              </a:rPr>
              <a:t>m</a:t>
            </a:r>
            <a:r>
              <a:rPr lang="en-US" sz="2000" dirty="0" err="1">
                <a:latin typeface="Symbol" panose="05050102010706020507" pitchFamily="18" charset="2"/>
              </a:rPr>
              <a:t>n</a:t>
            </a:r>
            <a:r>
              <a:rPr lang="en-US" sz="2400" baseline="30000" dirty="0">
                <a:latin typeface="Symbol" panose="05050102010706020507" pitchFamily="18" charset="2"/>
              </a:rPr>
              <a:t> </a:t>
            </a:r>
            <a:r>
              <a:rPr lang="en-US" sz="2400" dirty="0" err="1"/>
              <a:t>X</a:t>
            </a:r>
            <a:r>
              <a:rPr lang="en-US" sz="2400" baseline="30000" dirty="0" err="1">
                <a:latin typeface="Symbol" panose="05050102010706020507" pitchFamily="18" charset="2"/>
              </a:rPr>
              <a:t>n</a:t>
            </a:r>
            <a:endParaRPr lang="en-US" sz="2400" dirty="0"/>
          </a:p>
          <a:p>
            <a:pPr marL="914400" lvl="1" indent="-457200">
              <a:buFont typeface="+mj-lt"/>
              <a:buAutoNum type="arabicPeriod"/>
            </a:pPr>
            <a:r>
              <a:rPr lang="en-US" sz="2000" dirty="0"/>
              <a:t>Where M is given by:  M = exp(</a:t>
            </a:r>
            <a:r>
              <a:rPr lang="en-US" sz="2000" dirty="0" err="1">
                <a:latin typeface="Symbol" panose="05050102010706020507" pitchFamily="18" charset="2"/>
              </a:rPr>
              <a:t>h</a:t>
            </a:r>
            <a:r>
              <a:rPr lang="en-US" sz="2000" baseline="-25000" dirty="0" err="1">
                <a:latin typeface="Symbol" panose="05050102010706020507" pitchFamily="18" charset="2"/>
              </a:rPr>
              <a:t>mn</a:t>
            </a:r>
            <a:r>
              <a:rPr lang="en-US" sz="2000" baseline="-25000" dirty="0">
                <a:latin typeface="Symbol" panose="05050102010706020507" pitchFamily="18" charset="2"/>
              </a:rPr>
              <a:t> </a:t>
            </a:r>
            <a:r>
              <a:rPr lang="en-US" sz="2000" dirty="0" err="1"/>
              <a:t>L</a:t>
            </a:r>
            <a:r>
              <a:rPr lang="en-US" sz="2000" baseline="30000" dirty="0" err="1">
                <a:latin typeface="Symbol" panose="05050102010706020507" pitchFamily="18" charset="2"/>
              </a:rPr>
              <a:t>mn</a:t>
            </a:r>
            <a:r>
              <a:rPr lang="en-US" sz="2000" baseline="30000" dirty="0">
                <a:latin typeface="Symbol" panose="05050102010706020507" pitchFamily="18" charset="2"/>
              </a:rPr>
              <a:t> </a:t>
            </a:r>
            <a:r>
              <a:rPr lang="en-US" sz="2000" dirty="0">
                <a:latin typeface="Symbol" panose="05050102010706020507" pitchFamily="18" charset="2"/>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iℏ</a:t>
            </a:r>
            <a:r>
              <a:rPr lang="en-US" sz="2000" dirty="0">
                <a:latin typeface="Symbol" panose="05050102010706020507" pitchFamily="18" charset="2"/>
              </a:rPr>
              <a:t>)</a:t>
            </a:r>
            <a:endParaRPr lang="en-US" sz="2000" baseline="-25000" dirty="0">
              <a:latin typeface="Symbol" panose="05050102010706020507" pitchFamily="18" charset="2"/>
            </a:endParaRPr>
          </a:p>
          <a:p>
            <a:pPr marL="914400" lvl="1" indent="-457200">
              <a:buFont typeface="+mj-lt"/>
              <a:buAutoNum type="arabicPeriod"/>
            </a:pPr>
            <a:r>
              <a:rPr lang="en-US" sz="2000" dirty="0"/>
              <a:t>Where L is the four-tensor of angular momentum: </a:t>
            </a:r>
            <a:r>
              <a:rPr lang="en-US" sz="2000" dirty="0" err="1"/>
              <a:t>L</a:t>
            </a:r>
            <a:r>
              <a:rPr lang="en-US" sz="2000" baseline="30000" dirty="0" err="1">
                <a:latin typeface="Symbol" panose="05050102010706020507" pitchFamily="18" charset="2"/>
              </a:rPr>
              <a:t>mn</a:t>
            </a:r>
            <a:r>
              <a:rPr lang="en-US" sz="2000" dirty="0"/>
              <a:t>  = </a:t>
            </a:r>
            <a:r>
              <a:rPr lang="en-US" sz="2000" dirty="0" err="1">
                <a:latin typeface="Times New Roman" panose="02020603050405020304" pitchFamily="18" charset="0"/>
                <a:cs typeface="Times New Roman" panose="02020603050405020304" pitchFamily="18" charset="0"/>
              </a:rPr>
              <a:t>X</a:t>
            </a:r>
            <a:r>
              <a:rPr lang="en-US" sz="2000" baseline="30000" dirty="0" err="1">
                <a:latin typeface="Symbol" panose="05050102010706020507" pitchFamily="18" charset="2"/>
              </a:rPr>
              <a:t>m</a:t>
            </a:r>
            <a:r>
              <a:rPr lang="en-US" sz="2000" dirty="0">
                <a:latin typeface="Symbol" panose="05050102010706020507" pitchFamily="18" charset="2"/>
              </a:rPr>
              <a:t> </a:t>
            </a:r>
            <a:r>
              <a:rPr lang="en-US" sz="2000" dirty="0" err="1">
                <a:latin typeface="Times New Roman" panose="02020603050405020304" pitchFamily="18" charset="0"/>
                <a:cs typeface="Times New Roman" panose="02020603050405020304" pitchFamily="18" charset="0"/>
              </a:rPr>
              <a:t>P</a:t>
            </a:r>
            <a:r>
              <a:rPr lang="en-US" sz="2000" baseline="30000" dirty="0" err="1">
                <a:latin typeface="Symbol" panose="05050102010706020507" pitchFamily="18" charset="2"/>
              </a:rPr>
              <a:t>n</a:t>
            </a:r>
            <a:r>
              <a:rPr lang="en-US" sz="2000" dirty="0">
                <a:latin typeface="Symbol" panose="05050102010706020507" pitchFamily="18" charset="2"/>
              </a:rPr>
              <a:t> - </a:t>
            </a:r>
            <a:r>
              <a:rPr lang="en-US" sz="2000" dirty="0" err="1">
                <a:latin typeface="Times New Roman" panose="02020603050405020304" pitchFamily="18" charset="0"/>
                <a:cs typeface="Times New Roman" panose="02020603050405020304" pitchFamily="18" charset="0"/>
              </a:rPr>
              <a:t>X</a:t>
            </a:r>
            <a:r>
              <a:rPr lang="en-US" sz="2000" baseline="30000" dirty="0" err="1">
                <a:latin typeface="Symbol" panose="05050102010706020507" pitchFamily="18" charset="2"/>
              </a:rPr>
              <a:t>v</a:t>
            </a:r>
            <a:r>
              <a:rPr lang="en-US" sz="2000" dirty="0">
                <a:latin typeface="Symbol" panose="05050102010706020507" pitchFamily="18" charset="2"/>
              </a:rPr>
              <a:t> </a:t>
            </a:r>
            <a:r>
              <a:rPr lang="en-US" sz="2000" dirty="0">
                <a:latin typeface="Times New Roman" panose="02020603050405020304" pitchFamily="18" charset="0"/>
                <a:cs typeface="Times New Roman" panose="02020603050405020304" pitchFamily="18" charset="0"/>
              </a:rPr>
              <a:t>P</a:t>
            </a:r>
            <a:r>
              <a:rPr lang="en-US" sz="2000" baseline="30000" dirty="0">
                <a:latin typeface="Symbol" panose="05050102010706020507" pitchFamily="18" charset="2"/>
              </a:rPr>
              <a:t>m</a:t>
            </a:r>
            <a:r>
              <a:rPr lang="en-US" sz="2000" dirty="0">
                <a:latin typeface="Symbol" panose="05050102010706020507" pitchFamily="18" charset="2"/>
              </a:rPr>
              <a:t> </a:t>
            </a:r>
            <a:endParaRPr lang="en-US" sz="2000" dirty="0"/>
          </a:p>
          <a:p>
            <a:pPr marL="457200" indent="-457200">
              <a:buFont typeface="+mj-lt"/>
              <a:buAutoNum type="arabicPeriod"/>
            </a:pPr>
            <a:r>
              <a:rPr lang="en-US" sz="2400" dirty="0"/>
              <a:t>The representations of the Poincare Lie algebra and group are much easier to understand if the Poincare algebra is extended to include </a:t>
            </a:r>
            <a:r>
              <a:rPr lang="en-US" sz="2400" dirty="0" err="1">
                <a:latin typeface="Times New Roman" panose="02020603050405020304" pitchFamily="18" charset="0"/>
                <a:cs typeface="Times New Roman" panose="02020603050405020304" pitchFamily="18" charset="0"/>
              </a:rPr>
              <a:t>X</a:t>
            </a:r>
            <a:r>
              <a:rPr lang="en-US" sz="2400" baseline="30000" dirty="0" err="1">
                <a:latin typeface="Symbol" panose="05050102010706020507" pitchFamily="18" charset="2"/>
                <a:cs typeface="Times New Roman" panose="02020603050405020304" pitchFamily="18" charset="0"/>
              </a:rPr>
              <a:t>m</a:t>
            </a:r>
            <a:r>
              <a:rPr lang="en-US" sz="2400" baseline="30000" dirty="0">
                <a:latin typeface="Symbol" panose="05050102010706020507" pitchFamily="18"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along with equation 1 and the Heisenberg algebra (last slide)</a:t>
            </a:r>
            <a:endParaRPr lang="en-US" sz="2400" baseline="30000" dirty="0">
              <a:latin typeface="Symbol" panose="05050102010706020507" pitchFamily="18" charset="2"/>
              <a:cs typeface="Times New Roman" panose="02020603050405020304" pitchFamily="18" charset="0"/>
            </a:endParaRPr>
          </a:p>
        </p:txBody>
      </p:sp>
      <p:sp>
        <p:nvSpPr>
          <p:cNvPr id="4" name="Footer Placeholder 3">
            <a:extLst>
              <a:ext uri="{FF2B5EF4-FFF2-40B4-BE49-F238E27FC236}">
                <a16:creationId xmlns:a16="http://schemas.microsoft.com/office/drawing/2014/main" id="{BD1D47B8-FCB3-65AF-D942-9E0180A9C288}"/>
              </a:ext>
            </a:extLst>
          </p:cNvPr>
          <p:cNvSpPr>
            <a:spLocks noGrp="1"/>
          </p:cNvSpPr>
          <p:nvPr>
            <p:ph type="ftr" sz="quarter" idx="11"/>
          </p:nvPr>
        </p:nvSpPr>
        <p:spPr/>
        <p:txBody>
          <a:bodyPr/>
          <a:lstStyle/>
          <a:p>
            <a:r>
              <a:rPr lang="en-US"/>
              <a:t>January 19, 2023  Joseph E. Johnson, PhD ;   Department of Physics and Astronomy, University of South Carolina </a:t>
            </a:r>
          </a:p>
        </p:txBody>
      </p:sp>
      <p:sp>
        <p:nvSpPr>
          <p:cNvPr id="5" name="Slide Number Placeholder 4">
            <a:extLst>
              <a:ext uri="{FF2B5EF4-FFF2-40B4-BE49-F238E27FC236}">
                <a16:creationId xmlns:a16="http://schemas.microsoft.com/office/drawing/2014/main" id="{402BBC9E-9243-EF79-105B-A019B6AE099A}"/>
              </a:ext>
            </a:extLst>
          </p:cNvPr>
          <p:cNvSpPr>
            <a:spLocks noGrp="1"/>
          </p:cNvSpPr>
          <p:nvPr>
            <p:ph type="sldNum" sz="quarter" idx="12"/>
          </p:nvPr>
        </p:nvSpPr>
        <p:spPr/>
        <p:txBody>
          <a:bodyPr/>
          <a:lstStyle/>
          <a:p>
            <a:fld id="{79C9054C-E1B5-4C07-BAE6-A150A841A84F}" type="slidenum">
              <a:rPr lang="en-US" smtClean="0"/>
              <a:t>9</a:t>
            </a:fld>
            <a:endParaRPr lang="en-US"/>
          </a:p>
        </p:txBody>
      </p:sp>
    </p:spTree>
    <p:extLst>
      <p:ext uri="{BB962C8B-B14F-4D97-AF65-F5344CB8AC3E}">
        <p14:creationId xmlns:p14="http://schemas.microsoft.com/office/powerpoint/2010/main" val="2899946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7A86EA6F5D33408590CFCA60CC41EF" ma:contentTypeVersion="7" ma:contentTypeDescription="Create a new document." ma:contentTypeScope="" ma:versionID="03489ff630307cdd4176dae4407d9769">
  <xsd:schema xmlns:xsd="http://www.w3.org/2001/XMLSchema" xmlns:xs="http://www.w3.org/2001/XMLSchema" xmlns:p="http://schemas.microsoft.com/office/2006/metadata/properties" xmlns:ns3="5f92cfcc-df52-4922-a72a-7691f8dc27fc" xmlns:ns4="ed26e450-30bd-4d5a-bf06-c6147127d10a" targetNamespace="http://schemas.microsoft.com/office/2006/metadata/properties" ma:root="true" ma:fieldsID="43e3ae2765c6dc8d02d5c0244977735d" ns3:_="" ns4:_="">
    <xsd:import namespace="5f92cfcc-df52-4922-a72a-7691f8dc27fc"/>
    <xsd:import namespace="ed26e450-30bd-4d5a-bf06-c6147127d10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92cfcc-df52-4922-a72a-7691f8dc27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26e450-30bd-4d5a-bf06-c6147127d10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900A6E-9A52-4027-96AF-97CBEE0ECE1A}">
  <ds:schemaRefs>
    <ds:schemaRef ds:uri="http://schemas.microsoft.com/sharepoint/v3/contenttype/forms"/>
  </ds:schemaRefs>
</ds:datastoreItem>
</file>

<file path=customXml/itemProps2.xml><?xml version="1.0" encoding="utf-8"?>
<ds:datastoreItem xmlns:ds="http://schemas.openxmlformats.org/officeDocument/2006/customXml" ds:itemID="{D893854D-34AA-4BD4-8D4B-3B749FCF9137}">
  <ds:schemaRefs>
    <ds:schemaRef ds:uri="http://purl.org/dc/dcmitype/"/>
    <ds:schemaRef ds:uri="http://schemas.microsoft.com/office/2006/metadata/properties"/>
    <ds:schemaRef ds:uri="http://schemas.microsoft.com/office/2006/documentManagement/types"/>
    <ds:schemaRef ds:uri="http://schemas.microsoft.com/office/infopath/2007/PartnerControls"/>
    <ds:schemaRef ds:uri="ed26e450-30bd-4d5a-bf06-c6147127d10a"/>
    <ds:schemaRef ds:uri="http://purl.org/dc/terms/"/>
    <ds:schemaRef ds:uri="http://schemas.openxmlformats.org/package/2006/metadata/core-properties"/>
    <ds:schemaRef ds:uri="http://purl.org/dc/elements/1.1/"/>
    <ds:schemaRef ds:uri="5f92cfcc-df52-4922-a72a-7691f8dc27fc"/>
    <ds:schemaRef ds:uri="http://www.w3.org/XML/1998/namespace"/>
  </ds:schemaRefs>
</ds:datastoreItem>
</file>

<file path=customXml/itemProps3.xml><?xml version="1.0" encoding="utf-8"?>
<ds:datastoreItem xmlns:ds="http://schemas.openxmlformats.org/officeDocument/2006/customXml" ds:itemID="{7122C422-C19F-4CA5-AB18-E760538F49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92cfcc-df52-4922-a72a-7691f8dc27fc"/>
    <ds:schemaRef ds:uri="ed26e450-30bd-4d5a-bf06-c6147127d1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5955</TotalTime>
  <Words>8217</Words>
  <Application>Microsoft Office PowerPoint</Application>
  <PresentationFormat>Widescreen</PresentationFormat>
  <Paragraphs>508</Paragraphs>
  <Slides>50</Slides>
  <Notes>28</Notes>
  <HiddenSlides>0</HiddenSlides>
  <MMClips>21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Calibri</vt:lpstr>
      <vt:lpstr>Calibri Light</vt:lpstr>
      <vt:lpstr>Roboto</vt:lpstr>
      <vt:lpstr>Symbol</vt:lpstr>
      <vt:lpstr>Times New Roman</vt:lpstr>
      <vt:lpstr>Office Theme</vt:lpstr>
      <vt:lpstr>Riemannian Geometry Framed as a Generalized Lie Algebra to Incorporate General Relativity with Quantum Theory </vt:lpstr>
      <vt:lpstr>Introduction – Some History</vt:lpstr>
      <vt:lpstr>PowerPoint Presentation</vt:lpstr>
      <vt:lpstr>What is proposed in simple language</vt:lpstr>
      <vt:lpstr>The Problem</vt:lpstr>
      <vt:lpstr>Notation of States and Operators (measurements)</vt:lpstr>
      <vt:lpstr> A Deeper Philosophy</vt:lpstr>
      <vt:lpstr>Fundamental observables can then be expressed in terms of Lie algebras and Groups</vt:lpstr>
      <vt:lpstr> Our laws must also be unchanged for rotations &amp; Lorentz transformations generated by the Lorentz Lie algebra: Lmn </vt:lpstr>
      <vt:lpstr>Representations of the Poincare Algebra -  Dirac Notation for the State of a System</vt:lpstr>
      <vt:lpstr> C:  Group</vt:lpstr>
      <vt:lpstr>Lie Algebra</vt:lpstr>
      <vt:lpstr> Groups with infinite numbers of elements:</vt:lpstr>
      <vt:lpstr>Example of the Lie Algebra of Rotations in two dimensions generated by a Lie Algebra</vt:lpstr>
      <vt:lpstr>Finite Groups and Systems Like Groups:</vt:lpstr>
      <vt:lpstr>Mathematical Equivalence of Riemannian Geometry to a Generalized Lie Algebra </vt:lpstr>
      <vt:lpstr>Procedure:</vt:lpstr>
      <vt:lpstr>Abelian Algebra of Operators - notation</vt:lpstr>
      <vt:lpstr>Notation, continued: </vt:lpstr>
      <vt:lpstr>Now Define Operators Dl that Translate One in the Xl  Eigenvalue Space:</vt:lpstr>
      <vt:lpstr> The Case Where the |y&gt; Space is Euclidian:</vt:lpstr>
      <vt:lpstr>Now Allow for Curvature in the y space:</vt:lpstr>
      <vt:lpstr>Length using ds2 =  gmn(X) dXm dXn </vt:lpstr>
      <vt:lpstr>Dm in the Position (X) Diagonal Representation:</vt:lpstr>
      <vt:lpstr>The Christoffel symbols In RG:</vt:lpstr>
      <vt:lpstr>The Riemann and Ricci Tensors in RG:</vt:lpstr>
      <vt:lpstr>The Covariant Derivative: </vt:lpstr>
      <vt:lpstr>Important Antisymmetric Tensors:</vt:lpstr>
      <vt:lpstr>Application to General Relativity:</vt:lpstr>
      <vt:lpstr>Interpretation of X, D, and M in Physics:</vt:lpstr>
      <vt:lpstr>Poincare and Extended Poincare Algebras: </vt:lpstr>
      <vt:lpstr>The Extended Poincare Lie Algebra:</vt:lpstr>
      <vt:lpstr>Novel Aspects of the Proposed GLA</vt:lpstr>
      <vt:lpstr>Connection to Physics &amp; General Relativity</vt:lpstr>
      <vt:lpstr>Connection to General Relativity (GR): </vt:lpstr>
      <vt:lpstr>Integration of the metric in the SM gauge transformations</vt:lpstr>
      <vt:lpstr>Thus, the gauge transformations give:</vt:lpstr>
      <vt:lpstr>One also has an Altered Uncertainty Principle</vt:lpstr>
      <vt:lpstr>PowerPoint Presentation</vt:lpstr>
      <vt:lpstr>Extensions of Einstein’s Equations:</vt:lpstr>
      <vt:lpstr>Other Current Work:</vt:lpstr>
      <vt:lpstr>References:</vt:lpstr>
      <vt:lpstr>Thank You </vt:lpstr>
      <vt:lpstr>PowerPoint Presentation</vt:lpstr>
      <vt:lpstr>Some additional notes:</vt:lpstr>
      <vt:lpstr>A challenge for graduate students:</vt:lpstr>
      <vt:lpstr>How a Lie algebra generates a Lie Group</vt:lpstr>
      <vt:lpstr>Dirac Notation for States of the System</vt:lpstr>
      <vt:lpstr>A:   Field:</vt:lpstr>
      <vt:lpstr>B: Linear Vector Space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Riemannian Geometry Framed as a Generalized Lie Algebra to Incorporate General Relativity with Quantum Theory</dc:title>
  <dc:creator>JOHNSON, JOSEPH</dc:creator>
  <cp:lastModifiedBy>Johnson, Joseph</cp:lastModifiedBy>
  <cp:revision>170</cp:revision>
  <cp:lastPrinted>2022-12-12T04:51:18Z</cp:lastPrinted>
  <dcterms:created xsi:type="dcterms:W3CDTF">2021-03-16T16:12:26Z</dcterms:created>
  <dcterms:modified xsi:type="dcterms:W3CDTF">2023-01-18T23:09:26Z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0x010100277A86EA6F5D33408590CFCA60CC41EF</vt:lpwstr>
  </property>
</Properties>
</file>