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
  </p:notesMasterIdLst>
  <p:handoutMasterIdLst>
    <p:handoutMasterId r:id="rId10"/>
  </p:handoutMasterIdLst>
  <p:sldIdLst>
    <p:sldId id="260" r:id="rId2"/>
    <p:sldId id="259" r:id="rId3"/>
    <p:sldId id="257" r:id="rId4"/>
    <p:sldId id="258" r:id="rId5"/>
    <p:sldId id="256" r:id="rId6"/>
    <p:sldId id="261" r:id="rId7"/>
    <p:sldId id="262" r:id="rId8"/>
  </p:sldIdLst>
  <p:sldSz cx="32918400"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88" userDrawn="1">
          <p15:clr>
            <a:srgbClr val="A4A3A4"/>
          </p15:clr>
        </p15:guide>
        <p15:guide id="2" pos="5184" userDrawn="1">
          <p15:clr>
            <a:srgbClr val="A4A3A4"/>
          </p15:clr>
        </p15:guide>
        <p15:guide id="3" pos="15576" userDrawn="1">
          <p15:clr>
            <a:srgbClr val="A4A3A4"/>
          </p15:clr>
        </p15:guide>
        <p15:guide id="4" pos="10368" userDrawn="1">
          <p15:clr>
            <a:srgbClr val="A4A3A4"/>
          </p15:clr>
        </p15:guide>
        <p15:guide id="5" orient="horz" pos="398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3E2E"/>
    <a:srgbClr val="73000A"/>
    <a:srgbClr val="696057"/>
    <a:srgbClr val="5F574F"/>
    <a:srgbClr val="B2B4B3"/>
    <a:srgbClr val="427730"/>
    <a:srgbClr val="579B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25" autoAdjust="0"/>
    <p:restoredTop sz="94629" autoAdjust="0"/>
  </p:normalViewPr>
  <p:slideViewPr>
    <p:cSldViewPr snapToGrid="0">
      <p:cViewPr varScale="1">
        <p:scale>
          <a:sx n="32" d="100"/>
          <a:sy n="32" d="100"/>
        </p:scale>
        <p:origin x="558" y="120"/>
      </p:cViewPr>
      <p:guideLst>
        <p:guide orient="horz" pos="6888"/>
        <p:guide pos="5184"/>
        <p:guide pos="15576"/>
        <p:guide pos="10368"/>
        <p:guide orient="horz" pos="3984"/>
      </p:guideLst>
    </p:cSldViewPr>
  </p:slideViewPr>
  <p:notesTextViewPr>
    <p:cViewPr>
      <p:scale>
        <a:sx n="1" d="1"/>
        <a:sy n="1" d="1"/>
      </p:scale>
      <p:origin x="0" y="0"/>
    </p:cViewPr>
  </p:notesTextViewPr>
  <p:sorterViewPr>
    <p:cViewPr>
      <p:scale>
        <a:sx n="100" d="100"/>
        <a:sy n="100" d="100"/>
      </p:scale>
      <p:origin x="0" y="2112"/>
    </p:cViewPr>
  </p:sorterViewPr>
  <p:notesViewPr>
    <p:cSldViewPr snapToGrid="0">
      <p:cViewPr varScale="1">
        <p:scale>
          <a:sx n="85" d="100"/>
          <a:sy n="85" d="100"/>
        </p:scale>
        <p:origin x="-38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24247F-56B2-418E-9895-01972AC5E19D}" type="datetimeFigureOut">
              <a:rPr lang="en-US" smtClean="0"/>
              <a:t>2/18/2020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8069D4-B119-4DAE-B85A-C1CDF88FF3FC}" type="slidenum">
              <a:rPr lang="en-US" smtClean="0"/>
              <a:t>‹#›</a:t>
            </a:fld>
            <a:endParaRPr lang="en-US"/>
          </a:p>
        </p:txBody>
      </p:sp>
    </p:spTree>
    <p:extLst>
      <p:ext uri="{BB962C8B-B14F-4D97-AF65-F5344CB8AC3E}">
        <p14:creationId xmlns:p14="http://schemas.microsoft.com/office/powerpoint/2010/main" val="28370859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77D464-B167-419C-825D-92F5247CE50C}" type="datetimeFigureOut">
              <a:rPr lang="en-US" smtClean="0"/>
              <a:t>2/18/2020</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A21726-EFE6-49E0-A99A-B0A4EEC63216}" type="slidenum">
              <a:rPr lang="en-US" smtClean="0"/>
              <a:t>‹#›</a:t>
            </a:fld>
            <a:endParaRPr lang="en-US"/>
          </a:p>
        </p:txBody>
      </p:sp>
    </p:spTree>
    <p:extLst>
      <p:ext uri="{BB962C8B-B14F-4D97-AF65-F5344CB8AC3E}">
        <p14:creationId xmlns:p14="http://schemas.microsoft.com/office/powerpoint/2010/main" val="519411469"/>
      </p:ext>
    </p:extLst>
  </p:cSld>
  <p:clrMap bg1="lt1" tx1="dk1" bg2="lt2" tx2="dk2" accent1="accent1" accent2="accent2" accent3="accent3" accent4="accent4" accent5="accent5" accent6="accent6" hlink="hlink" folHlink="folHlink"/>
  <p:notesStyle>
    <a:lvl1pPr marL="0" algn="l" defTabSz="2633209" rtl="0" eaLnBrk="1" latinLnBrk="0" hangingPunct="1">
      <a:defRPr sz="3456" kern="1200">
        <a:solidFill>
          <a:schemeClr val="tx1"/>
        </a:solidFill>
        <a:latin typeface="+mn-lt"/>
        <a:ea typeface="+mn-ea"/>
        <a:cs typeface="+mn-cs"/>
      </a:defRPr>
    </a:lvl1pPr>
    <a:lvl2pPr marL="1316604" algn="l" defTabSz="2633209" rtl="0" eaLnBrk="1" latinLnBrk="0" hangingPunct="1">
      <a:defRPr sz="3456" kern="1200">
        <a:solidFill>
          <a:schemeClr val="tx1"/>
        </a:solidFill>
        <a:latin typeface="+mn-lt"/>
        <a:ea typeface="+mn-ea"/>
        <a:cs typeface="+mn-cs"/>
      </a:defRPr>
    </a:lvl2pPr>
    <a:lvl3pPr marL="2633209" algn="l" defTabSz="2633209" rtl="0" eaLnBrk="1" latinLnBrk="0" hangingPunct="1">
      <a:defRPr sz="3456" kern="1200">
        <a:solidFill>
          <a:schemeClr val="tx1"/>
        </a:solidFill>
        <a:latin typeface="+mn-lt"/>
        <a:ea typeface="+mn-ea"/>
        <a:cs typeface="+mn-cs"/>
      </a:defRPr>
    </a:lvl3pPr>
    <a:lvl4pPr marL="3949813" algn="l" defTabSz="2633209" rtl="0" eaLnBrk="1" latinLnBrk="0" hangingPunct="1">
      <a:defRPr sz="3456" kern="1200">
        <a:solidFill>
          <a:schemeClr val="tx1"/>
        </a:solidFill>
        <a:latin typeface="+mn-lt"/>
        <a:ea typeface="+mn-ea"/>
        <a:cs typeface="+mn-cs"/>
      </a:defRPr>
    </a:lvl4pPr>
    <a:lvl5pPr marL="5266417" algn="l" defTabSz="2633209" rtl="0" eaLnBrk="1" latinLnBrk="0" hangingPunct="1">
      <a:defRPr sz="3456" kern="1200">
        <a:solidFill>
          <a:schemeClr val="tx1"/>
        </a:solidFill>
        <a:latin typeface="+mn-lt"/>
        <a:ea typeface="+mn-ea"/>
        <a:cs typeface="+mn-cs"/>
      </a:defRPr>
    </a:lvl5pPr>
    <a:lvl6pPr marL="6583022" algn="l" defTabSz="2633209" rtl="0" eaLnBrk="1" latinLnBrk="0" hangingPunct="1">
      <a:defRPr sz="3456" kern="1200">
        <a:solidFill>
          <a:schemeClr val="tx1"/>
        </a:solidFill>
        <a:latin typeface="+mn-lt"/>
        <a:ea typeface="+mn-ea"/>
        <a:cs typeface="+mn-cs"/>
      </a:defRPr>
    </a:lvl6pPr>
    <a:lvl7pPr marL="7899626" algn="l" defTabSz="2633209" rtl="0" eaLnBrk="1" latinLnBrk="0" hangingPunct="1">
      <a:defRPr sz="3456" kern="1200">
        <a:solidFill>
          <a:schemeClr val="tx1"/>
        </a:solidFill>
        <a:latin typeface="+mn-lt"/>
        <a:ea typeface="+mn-ea"/>
        <a:cs typeface="+mn-cs"/>
      </a:defRPr>
    </a:lvl7pPr>
    <a:lvl8pPr marL="9216230" algn="l" defTabSz="2633209" rtl="0" eaLnBrk="1" latinLnBrk="0" hangingPunct="1">
      <a:defRPr sz="3456" kern="1200">
        <a:solidFill>
          <a:schemeClr val="tx1"/>
        </a:solidFill>
        <a:latin typeface="+mn-lt"/>
        <a:ea typeface="+mn-ea"/>
        <a:cs typeface="+mn-cs"/>
      </a:defRPr>
    </a:lvl8pPr>
    <a:lvl9pPr marL="10532835" algn="l" defTabSz="2633209" rtl="0" eaLnBrk="1" latinLnBrk="0" hangingPunct="1">
      <a:defRPr sz="345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143000"/>
            <a:ext cx="462915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21726-EFE6-49E0-A99A-B0A4EEC63216}" type="slidenum">
              <a:rPr lang="en-US" smtClean="0"/>
              <a:t>1</a:t>
            </a:fld>
            <a:endParaRPr lang="en-US"/>
          </a:p>
        </p:txBody>
      </p:sp>
    </p:spTree>
    <p:extLst>
      <p:ext uri="{BB962C8B-B14F-4D97-AF65-F5344CB8AC3E}">
        <p14:creationId xmlns:p14="http://schemas.microsoft.com/office/powerpoint/2010/main" val="3995624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143000"/>
            <a:ext cx="462915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21726-EFE6-49E0-A99A-B0A4EEC63216}" type="slidenum">
              <a:rPr lang="en-US" smtClean="0"/>
              <a:t>2</a:t>
            </a:fld>
            <a:endParaRPr lang="en-US"/>
          </a:p>
        </p:txBody>
      </p:sp>
    </p:spTree>
    <p:extLst>
      <p:ext uri="{BB962C8B-B14F-4D97-AF65-F5344CB8AC3E}">
        <p14:creationId xmlns:p14="http://schemas.microsoft.com/office/powerpoint/2010/main" val="1644035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143000"/>
            <a:ext cx="462915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21726-EFE6-49E0-A99A-B0A4EEC63216}" type="slidenum">
              <a:rPr lang="en-US" smtClean="0"/>
              <a:t>3</a:t>
            </a:fld>
            <a:endParaRPr lang="en-US"/>
          </a:p>
        </p:txBody>
      </p:sp>
    </p:spTree>
    <p:extLst>
      <p:ext uri="{BB962C8B-B14F-4D97-AF65-F5344CB8AC3E}">
        <p14:creationId xmlns:p14="http://schemas.microsoft.com/office/powerpoint/2010/main" val="101201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143000"/>
            <a:ext cx="462915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21726-EFE6-49E0-A99A-B0A4EEC63216}" type="slidenum">
              <a:rPr lang="en-US" smtClean="0"/>
              <a:t>4</a:t>
            </a:fld>
            <a:endParaRPr lang="en-US"/>
          </a:p>
        </p:txBody>
      </p:sp>
    </p:spTree>
    <p:extLst>
      <p:ext uri="{BB962C8B-B14F-4D97-AF65-F5344CB8AC3E}">
        <p14:creationId xmlns:p14="http://schemas.microsoft.com/office/powerpoint/2010/main" val="3125903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A21726-EFE6-49E0-A99A-B0A4EEC63216}" type="slidenum">
              <a:rPr lang="en-US" smtClean="0"/>
              <a:t>5</a:t>
            </a:fld>
            <a:endParaRPr lang="en-US"/>
          </a:p>
        </p:txBody>
      </p:sp>
    </p:spTree>
    <p:extLst>
      <p:ext uri="{BB962C8B-B14F-4D97-AF65-F5344CB8AC3E}">
        <p14:creationId xmlns:p14="http://schemas.microsoft.com/office/powerpoint/2010/main" val="1739416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3591562"/>
            <a:ext cx="27980640" cy="7640320"/>
          </a:xfrm>
        </p:spPr>
        <p:txBody>
          <a:bodyPr anchor="b"/>
          <a:lstStyle>
            <a:lvl1pPr algn="ctr">
              <a:defRPr sz="19200"/>
            </a:lvl1pPr>
          </a:lstStyle>
          <a:p>
            <a:r>
              <a:rPr lang="en-US"/>
              <a:t>Click to edit Master title style</a:t>
            </a:r>
            <a:endParaRPr lang="en-US" dirty="0"/>
          </a:p>
        </p:txBody>
      </p:sp>
      <p:sp>
        <p:nvSpPr>
          <p:cNvPr id="3" name="Subtitle 2"/>
          <p:cNvSpPr>
            <a:spLocks noGrp="1"/>
          </p:cNvSpPr>
          <p:nvPr>
            <p:ph type="subTitle" idx="1"/>
          </p:nvPr>
        </p:nvSpPr>
        <p:spPr>
          <a:xfrm>
            <a:off x="4114800" y="11526522"/>
            <a:ext cx="24688800" cy="5298438"/>
          </a:xfrm>
        </p:spPr>
        <p:txBody>
          <a:bodyPr/>
          <a:lstStyle>
            <a:lvl1pPr marL="0" indent="0" algn="ctr">
              <a:buNone/>
              <a:defRPr sz="768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75B9111-3B95-41B6-99AE-994B4F3BAB1F}"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2AE5E-48BC-406D-AFD2-A36B26F668AF}" type="slidenum">
              <a:rPr lang="en-US" smtClean="0"/>
              <a:t>‹#›</a:t>
            </a:fld>
            <a:endParaRPr lang="en-US"/>
          </a:p>
        </p:txBody>
      </p:sp>
    </p:spTree>
    <p:extLst>
      <p:ext uri="{BB962C8B-B14F-4D97-AF65-F5344CB8AC3E}">
        <p14:creationId xmlns:p14="http://schemas.microsoft.com/office/powerpoint/2010/main" val="1175662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5B9111-3B95-41B6-99AE-994B4F3BAB1F}"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2AE5E-48BC-406D-AFD2-A36B26F668AF}" type="slidenum">
              <a:rPr lang="en-US" smtClean="0"/>
              <a:t>‹#›</a:t>
            </a:fld>
            <a:endParaRPr lang="en-US"/>
          </a:p>
        </p:txBody>
      </p:sp>
    </p:spTree>
    <p:extLst>
      <p:ext uri="{BB962C8B-B14F-4D97-AF65-F5344CB8AC3E}">
        <p14:creationId xmlns:p14="http://schemas.microsoft.com/office/powerpoint/2010/main" val="1436162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168400"/>
            <a:ext cx="7098030" cy="185978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1168400"/>
            <a:ext cx="20882610" cy="1859788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5B9111-3B95-41B6-99AE-994B4F3BAB1F}"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2AE5E-48BC-406D-AFD2-A36B26F668AF}" type="slidenum">
              <a:rPr lang="en-US" smtClean="0"/>
              <a:t>‹#›</a:t>
            </a:fld>
            <a:endParaRPr lang="en-US"/>
          </a:p>
        </p:txBody>
      </p:sp>
    </p:spTree>
    <p:extLst>
      <p:ext uri="{BB962C8B-B14F-4D97-AF65-F5344CB8AC3E}">
        <p14:creationId xmlns:p14="http://schemas.microsoft.com/office/powerpoint/2010/main" val="523556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5B9111-3B95-41B6-99AE-994B4F3BAB1F}"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2AE5E-48BC-406D-AFD2-A36B26F668AF}" type="slidenum">
              <a:rPr lang="en-US" smtClean="0"/>
              <a:t>‹#›</a:t>
            </a:fld>
            <a:endParaRPr lang="en-US"/>
          </a:p>
        </p:txBody>
      </p:sp>
    </p:spTree>
    <p:extLst>
      <p:ext uri="{BB962C8B-B14F-4D97-AF65-F5344CB8AC3E}">
        <p14:creationId xmlns:p14="http://schemas.microsoft.com/office/powerpoint/2010/main" val="4186260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5471167"/>
            <a:ext cx="28392120" cy="9128758"/>
          </a:xfrm>
        </p:spPr>
        <p:txBody>
          <a:bodyPr anchor="b"/>
          <a:lstStyle>
            <a:lvl1pPr>
              <a:defRPr sz="19200"/>
            </a:lvl1pPr>
          </a:lstStyle>
          <a:p>
            <a:r>
              <a:rPr lang="en-US"/>
              <a:t>Click to edit Master title style</a:t>
            </a:r>
            <a:endParaRPr lang="en-US" dirty="0"/>
          </a:p>
        </p:txBody>
      </p:sp>
      <p:sp>
        <p:nvSpPr>
          <p:cNvPr id="3" name="Text Placeholder 2"/>
          <p:cNvSpPr>
            <a:spLocks noGrp="1"/>
          </p:cNvSpPr>
          <p:nvPr>
            <p:ph type="body" idx="1"/>
          </p:nvPr>
        </p:nvSpPr>
        <p:spPr>
          <a:xfrm>
            <a:off x="2245997" y="14686287"/>
            <a:ext cx="28392120" cy="4800598"/>
          </a:xfrm>
        </p:spPr>
        <p:txBody>
          <a:bodyPr/>
          <a:lstStyle>
            <a:lvl1pPr marL="0" indent="0">
              <a:buNone/>
              <a:defRPr sz="7680">
                <a:solidFill>
                  <a:schemeClr val="tx1"/>
                </a:solidFill>
              </a:defRPr>
            </a:lvl1pPr>
            <a:lvl2pPr marL="1463040" indent="0">
              <a:buNone/>
              <a:defRPr sz="640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5B9111-3B95-41B6-99AE-994B4F3BAB1F}"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2AE5E-48BC-406D-AFD2-A36B26F668AF}" type="slidenum">
              <a:rPr lang="en-US" smtClean="0"/>
              <a:t>‹#›</a:t>
            </a:fld>
            <a:endParaRPr lang="en-US"/>
          </a:p>
        </p:txBody>
      </p:sp>
    </p:spTree>
    <p:extLst>
      <p:ext uri="{BB962C8B-B14F-4D97-AF65-F5344CB8AC3E}">
        <p14:creationId xmlns:p14="http://schemas.microsoft.com/office/powerpoint/2010/main" val="2718980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5842000"/>
            <a:ext cx="13990320" cy="139242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5842000"/>
            <a:ext cx="13990320" cy="139242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5B9111-3B95-41B6-99AE-994B4F3BAB1F}"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2AE5E-48BC-406D-AFD2-A36B26F668AF}" type="slidenum">
              <a:rPr lang="en-US" smtClean="0"/>
              <a:t>‹#›</a:t>
            </a:fld>
            <a:endParaRPr lang="en-US"/>
          </a:p>
        </p:txBody>
      </p:sp>
    </p:spTree>
    <p:extLst>
      <p:ext uri="{BB962C8B-B14F-4D97-AF65-F5344CB8AC3E}">
        <p14:creationId xmlns:p14="http://schemas.microsoft.com/office/powerpoint/2010/main" val="1913934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5379722"/>
            <a:ext cx="13926024"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Edit Master text styles</a:t>
            </a:r>
          </a:p>
        </p:txBody>
      </p:sp>
      <p:sp>
        <p:nvSpPr>
          <p:cNvPr id="4" name="Content Placeholder 3"/>
          <p:cNvSpPr>
            <a:spLocks noGrp="1"/>
          </p:cNvSpPr>
          <p:nvPr>
            <p:ph sz="half" idx="2"/>
          </p:nvPr>
        </p:nvSpPr>
        <p:spPr>
          <a:xfrm>
            <a:off x="2267431" y="8016240"/>
            <a:ext cx="13926024" cy="117906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5379722"/>
            <a:ext cx="13994608"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5B9111-3B95-41B6-99AE-994B4F3BAB1F}" type="datetimeFigureOut">
              <a:rPr lang="en-US" smtClean="0"/>
              <a:t>2/18/2020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72AE5E-48BC-406D-AFD2-A36B26F668AF}" type="slidenum">
              <a:rPr lang="en-US" smtClean="0"/>
              <a:t>‹#›</a:t>
            </a:fld>
            <a:endParaRPr lang="en-US"/>
          </a:p>
        </p:txBody>
      </p:sp>
    </p:spTree>
    <p:extLst>
      <p:ext uri="{BB962C8B-B14F-4D97-AF65-F5344CB8AC3E}">
        <p14:creationId xmlns:p14="http://schemas.microsoft.com/office/powerpoint/2010/main" val="98230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5B9111-3B95-41B6-99AE-994B4F3BAB1F}" type="datetimeFigureOut">
              <a:rPr lang="en-US" smtClean="0"/>
              <a:t>2/18/2020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72AE5E-48BC-406D-AFD2-A36B26F668AF}" type="slidenum">
              <a:rPr lang="en-US" smtClean="0"/>
              <a:t>‹#›</a:t>
            </a:fld>
            <a:endParaRPr lang="en-US"/>
          </a:p>
        </p:txBody>
      </p:sp>
    </p:spTree>
    <p:extLst>
      <p:ext uri="{BB962C8B-B14F-4D97-AF65-F5344CB8AC3E}">
        <p14:creationId xmlns:p14="http://schemas.microsoft.com/office/powerpoint/2010/main" val="3166612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5B9111-3B95-41B6-99AE-994B4F3BAB1F}" type="datetimeFigureOut">
              <a:rPr lang="en-US" smtClean="0"/>
              <a:t>2/18/2020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72AE5E-48BC-406D-AFD2-A36B26F668AF}" type="slidenum">
              <a:rPr lang="en-US" smtClean="0"/>
              <a:t>‹#›</a:t>
            </a:fld>
            <a:endParaRPr lang="en-US"/>
          </a:p>
        </p:txBody>
      </p:sp>
    </p:spTree>
    <p:extLst>
      <p:ext uri="{BB962C8B-B14F-4D97-AF65-F5344CB8AC3E}">
        <p14:creationId xmlns:p14="http://schemas.microsoft.com/office/powerpoint/2010/main" val="1521756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Content Placeholder 2"/>
          <p:cNvSpPr>
            <a:spLocks noGrp="1"/>
          </p:cNvSpPr>
          <p:nvPr>
            <p:ph idx="1"/>
          </p:nvPr>
        </p:nvSpPr>
        <p:spPr>
          <a:xfrm>
            <a:off x="13994608" y="3159765"/>
            <a:ext cx="16664940" cy="15595600"/>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Edit Master text styles</a:t>
            </a:r>
          </a:p>
        </p:txBody>
      </p:sp>
      <p:sp>
        <p:nvSpPr>
          <p:cNvPr id="5" name="Date Placeholder 4"/>
          <p:cNvSpPr>
            <a:spLocks noGrp="1"/>
          </p:cNvSpPr>
          <p:nvPr>
            <p:ph type="dt" sz="half" idx="10"/>
          </p:nvPr>
        </p:nvSpPr>
        <p:spPr/>
        <p:txBody>
          <a:bodyPr/>
          <a:lstStyle/>
          <a:p>
            <a:fld id="{A75B9111-3B95-41B6-99AE-994B4F3BAB1F}"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2AE5E-48BC-406D-AFD2-A36B26F668AF}" type="slidenum">
              <a:rPr lang="en-US" smtClean="0"/>
              <a:t>‹#›</a:t>
            </a:fld>
            <a:endParaRPr lang="en-US"/>
          </a:p>
        </p:txBody>
      </p:sp>
    </p:spTree>
    <p:extLst>
      <p:ext uri="{BB962C8B-B14F-4D97-AF65-F5344CB8AC3E}">
        <p14:creationId xmlns:p14="http://schemas.microsoft.com/office/powerpoint/2010/main" val="2334714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a:t>Click icon to add picture</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Edit Master text styles</a:t>
            </a:r>
          </a:p>
        </p:txBody>
      </p:sp>
      <p:sp>
        <p:nvSpPr>
          <p:cNvPr id="5" name="Date Placeholder 4"/>
          <p:cNvSpPr>
            <a:spLocks noGrp="1"/>
          </p:cNvSpPr>
          <p:nvPr>
            <p:ph type="dt" sz="half" idx="10"/>
          </p:nvPr>
        </p:nvSpPr>
        <p:spPr/>
        <p:txBody>
          <a:bodyPr/>
          <a:lstStyle/>
          <a:p>
            <a:fld id="{A75B9111-3B95-41B6-99AE-994B4F3BAB1F}"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2AE5E-48BC-406D-AFD2-A36B26F668AF}" type="slidenum">
              <a:rPr lang="en-US" smtClean="0"/>
              <a:t>‹#›</a:t>
            </a:fld>
            <a:endParaRPr lang="en-US"/>
          </a:p>
        </p:txBody>
      </p:sp>
    </p:spTree>
    <p:extLst>
      <p:ext uri="{BB962C8B-B14F-4D97-AF65-F5344CB8AC3E}">
        <p14:creationId xmlns:p14="http://schemas.microsoft.com/office/powerpoint/2010/main" val="2399075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5"/>
            <a:ext cx="28392120" cy="42418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20340325"/>
            <a:ext cx="7406640" cy="1168400"/>
          </a:xfrm>
          <a:prstGeom prst="rect">
            <a:avLst/>
          </a:prstGeom>
        </p:spPr>
        <p:txBody>
          <a:bodyPr vert="horz" lIns="91440" tIns="45720" rIns="91440" bIns="45720" rtlCol="0" anchor="ctr"/>
          <a:lstStyle>
            <a:lvl1pPr algn="l">
              <a:defRPr sz="3840">
                <a:solidFill>
                  <a:schemeClr val="tx1">
                    <a:tint val="75000"/>
                  </a:schemeClr>
                </a:solidFill>
              </a:defRPr>
            </a:lvl1pPr>
          </a:lstStyle>
          <a:p>
            <a:fld id="{A75B9111-3B95-41B6-99AE-994B4F3BAB1F}" type="datetimeFigureOut">
              <a:rPr lang="en-US" smtClean="0"/>
              <a:t>2/18/2020</a:t>
            </a:fld>
            <a:endParaRPr lang="en-US"/>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91440" tIns="45720" rIns="91440" bIns="45720" rtlCol="0" anchor="ctr"/>
          <a:lstStyle>
            <a:lvl1pPr algn="ctr">
              <a:defRPr sz="38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91440" tIns="45720" rIns="91440" bIns="45720" rtlCol="0" anchor="ctr"/>
          <a:lstStyle>
            <a:lvl1pPr algn="r">
              <a:defRPr sz="3840">
                <a:solidFill>
                  <a:schemeClr val="tx1">
                    <a:tint val="75000"/>
                  </a:schemeClr>
                </a:solidFill>
              </a:defRPr>
            </a:lvl1pPr>
          </a:lstStyle>
          <a:p>
            <a:fld id="{1972AE5E-48BC-406D-AFD2-A36B26F668AF}" type="slidenum">
              <a:rPr lang="en-US" smtClean="0"/>
              <a:t>‹#›</a:t>
            </a:fld>
            <a:endParaRPr lang="en-US"/>
          </a:p>
        </p:txBody>
      </p:sp>
    </p:spTree>
    <p:extLst>
      <p:ext uri="{BB962C8B-B14F-4D97-AF65-F5344CB8AC3E}">
        <p14:creationId xmlns:p14="http://schemas.microsoft.com/office/powerpoint/2010/main" val="4076884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emf"/><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emf"/><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jpg"/><Relationship Id="rId7"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37000"/>
          </a:schemeClr>
        </a:solidFill>
        <a:effectLst/>
      </p:bgPr>
    </p:bg>
    <p:spTree>
      <p:nvGrpSpPr>
        <p:cNvPr id="1" name=""/>
        <p:cNvGrpSpPr/>
        <p:nvPr/>
      </p:nvGrpSpPr>
      <p:grpSpPr>
        <a:xfrm>
          <a:off x="0" y="0"/>
          <a:ext cx="0" cy="0"/>
          <a:chOff x="0" y="0"/>
          <a:chExt cx="0" cy="0"/>
        </a:xfrm>
      </p:grpSpPr>
      <p:sp>
        <p:nvSpPr>
          <p:cNvPr id="4" name="TextBox 3"/>
          <p:cNvSpPr txBox="1"/>
          <p:nvPr/>
        </p:nvSpPr>
        <p:spPr>
          <a:xfrm>
            <a:off x="4212585" y="141947"/>
            <a:ext cx="24648961" cy="4040465"/>
          </a:xfrm>
          <a:prstGeom prst="rect">
            <a:avLst/>
          </a:prstGeom>
          <a:noFill/>
        </p:spPr>
        <p:txBody>
          <a:bodyPr wrap="square" rtlCol="0">
            <a:spAutoFit/>
          </a:bodyPr>
          <a:lstStyle/>
          <a:p>
            <a:pPr algn="ctr"/>
            <a:r>
              <a:rPr lang="en-US" sz="13656" dirty="0">
                <a:solidFill>
                  <a:srgbClr val="73000A"/>
                </a:solidFill>
                <a:latin typeface="Georgia" panose="02040502050405020303" pitchFamily="18" charset="0"/>
                <a:cs typeface="Gotham Bold" pitchFamily="50" charset="0"/>
              </a:rPr>
              <a:t>Title of Project</a:t>
            </a:r>
          </a:p>
          <a:p>
            <a:pPr algn="ctr"/>
            <a:r>
              <a:rPr lang="en-US" sz="6000" dirty="0">
                <a:solidFill>
                  <a:srgbClr val="73000A"/>
                </a:solidFill>
                <a:latin typeface="Georgia" panose="02040502050405020303" pitchFamily="18" charset="0"/>
                <a:cs typeface="Gotham Bold" pitchFamily="50" charset="0"/>
              </a:rPr>
              <a:t>{Place name here}</a:t>
            </a:r>
            <a:br>
              <a:rPr lang="en-US" sz="6000" dirty="0">
                <a:solidFill>
                  <a:srgbClr val="73000A"/>
                </a:solidFill>
                <a:latin typeface="Georgia" panose="02040502050405020303" pitchFamily="18" charset="0"/>
                <a:cs typeface="Gotham Bold" pitchFamily="50" charset="0"/>
              </a:rPr>
            </a:br>
            <a:r>
              <a:rPr lang="en-US" sz="6000" dirty="0">
                <a:solidFill>
                  <a:srgbClr val="73000A"/>
                </a:solidFill>
                <a:latin typeface="Georgia" panose="02040502050405020303" pitchFamily="18" charset="0"/>
                <a:cs typeface="Gotham Bold" pitchFamily="50" charset="0"/>
              </a:rPr>
              <a:t>{Graduation with Leadership Distinction in PATHWAY}</a:t>
            </a:r>
          </a:p>
        </p:txBody>
      </p:sp>
      <p:sp>
        <p:nvSpPr>
          <p:cNvPr id="20" name="TextBox 19"/>
          <p:cNvSpPr txBox="1"/>
          <p:nvPr/>
        </p:nvSpPr>
        <p:spPr>
          <a:xfrm>
            <a:off x="19745517" y="4417182"/>
            <a:ext cx="9927771" cy="3003002"/>
          </a:xfrm>
          <a:prstGeom prst="rect">
            <a:avLst/>
          </a:prstGeom>
          <a:noFill/>
        </p:spPr>
        <p:txBody>
          <a:bodyPr wrap="square" rtlCol="0">
            <a:spAutoFit/>
          </a:bodyPr>
          <a:lstStyle/>
          <a:p>
            <a:pPr algn="ctr"/>
            <a:r>
              <a:rPr lang="en-US" sz="6571" dirty="0">
                <a:solidFill>
                  <a:srgbClr val="73000A"/>
                </a:solidFill>
                <a:latin typeface="Georgia" panose="02040502050405020303" pitchFamily="18" charset="0"/>
              </a:rPr>
              <a:t>Activity/Description</a:t>
            </a:r>
          </a:p>
          <a:p>
            <a:pPr algn="ctr"/>
            <a:r>
              <a:rPr lang="en-US" sz="3086" dirty="0">
                <a:latin typeface="Arial" panose="020B0604020202020204" pitchFamily="34" charset="0"/>
                <a:cs typeface="Arial" panose="020B0604020202020204" pitchFamily="34" charset="0"/>
              </a:rPr>
              <a:t>What were the most significant things you did, what was the role/commitment level, who else did you interact with (peers, colleagues, mentors), details on what this experience involved.</a:t>
            </a:r>
            <a:endParaRPr lang="en-US" sz="3086" b="1" dirty="0">
              <a:latin typeface="Arial" panose="020B0604020202020204" pitchFamily="34" charset="0"/>
              <a:cs typeface="Arial" panose="020B0604020202020204" pitchFamily="34" charset="0"/>
            </a:endParaRPr>
          </a:p>
        </p:txBody>
      </p:sp>
      <p:sp>
        <p:nvSpPr>
          <p:cNvPr id="30" name="TextBox 29"/>
          <p:cNvSpPr txBox="1"/>
          <p:nvPr/>
        </p:nvSpPr>
        <p:spPr>
          <a:xfrm>
            <a:off x="2892149" y="8201399"/>
            <a:ext cx="10674901" cy="3477875"/>
          </a:xfrm>
          <a:prstGeom prst="rect">
            <a:avLst/>
          </a:prstGeom>
          <a:noFill/>
        </p:spPr>
        <p:txBody>
          <a:bodyPr wrap="square" rtlCol="0">
            <a:spAutoFit/>
          </a:bodyPr>
          <a:lstStyle/>
          <a:p>
            <a:pPr algn="ctr"/>
            <a:r>
              <a:rPr lang="en-US" sz="6571" dirty="0">
                <a:solidFill>
                  <a:srgbClr val="73000A"/>
                </a:solidFill>
                <a:latin typeface="Georgia" panose="02040502050405020303" pitchFamily="18" charset="0"/>
              </a:rPr>
              <a:t>Reflection (Analysis)</a:t>
            </a:r>
          </a:p>
          <a:p>
            <a:pPr algn="ctr"/>
            <a:r>
              <a:rPr lang="en-US" sz="3086" dirty="0">
                <a:latin typeface="Arial" panose="020B0604020202020204" pitchFamily="34" charset="0"/>
                <a:cs typeface="Arial" panose="020B0604020202020204" pitchFamily="34" charset="0"/>
              </a:rPr>
              <a:t>How did your BTC experience relate to your WTC experience, what else were you involved with that gave meaning to your experiences? You can either drill down to one class or focus on an overarching theme of your major courses.</a:t>
            </a:r>
            <a:endParaRPr lang="en-US" sz="3086" b="1" dirty="0">
              <a:latin typeface="Arial" panose="020B0604020202020204" pitchFamily="34" charset="0"/>
              <a:cs typeface="Arial" panose="020B0604020202020204" pitchFamily="34" charset="0"/>
            </a:endParaRPr>
          </a:p>
        </p:txBody>
      </p:sp>
      <p:sp>
        <p:nvSpPr>
          <p:cNvPr id="33" name="TextBox 32"/>
          <p:cNvSpPr txBox="1"/>
          <p:nvPr/>
        </p:nvSpPr>
        <p:spPr>
          <a:xfrm>
            <a:off x="5752544" y="11529762"/>
            <a:ext cx="21413311" cy="4427622"/>
          </a:xfrm>
          <a:prstGeom prst="rect">
            <a:avLst/>
          </a:prstGeom>
          <a:noFill/>
        </p:spPr>
        <p:txBody>
          <a:bodyPr wrap="square" rtlCol="0">
            <a:spAutoFit/>
          </a:bodyPr>
          <a:lstStyle/>
          <a:p>
            <a:pPr algn="ctr"/>
            <a:r>
              <a:rPr lang="en-US" sz="6571" dirty="0">
                <a:solidFill>
                  <a:srgbClr val="73000A"/>
                </a:solidFill>
                <a:latin typeface="Georgia" panose="02040502050405020303" pitchFamily="18" charset="0"/>
              </a:rPr>
              <a:t>Conclusion</a:t>
            </a:r>
          </a:p>
          <a:p>
            <a:pPr algn="ctr"/>
            <a:r>
              <a:rPr lang="en-US" sz="3086" dirty="0">
                <a:latin typeface="Arial" panose="020B0604020202020204" pitchFamily="34" charset="0"/>
                <a:cs typeface="Arial" panose="020B0604020202020204" pitchFamily="34" charset="0"/>
              </a:rPr>
              <a:t>How does this experience and learning impact your own decisions for the future? What guiding principles are you going to take with you in whatever you decide to do? Here is what I want to do for my future and why?</a:t>
            </a:r>
            <a:br>
              <a:rPr lang="en-US" sz="3086" dirty="0">
                <a:latin typeface="Arial" panose="020B0604020202020204" pitchFamily="34" charset="0"/>
                <a:cs typeface="Arial" panose="020B0604020202020204" pitchFamily="34" charset="0"/>
              </a:rPr>
            </a:br>
            <a:r>
              <a:rPr lang="en-US" sz="3086" dirty="0">
                <a:latin typeface="Arial" panose="020B0604020202020204" pitchFamily="34" charset="0"/>
                <a:cs typeface="Arial" panose="020B0604020202020204" pitchFamily="34" charset="0"/>
              </a:rPr>
              <a:t>This is also a good section to acknowledge anyone who was influential to your project. </a:t>
            </a:r>
            <a:br>
              <a:rPr lang="en-US" sz="3086" dirty="0">
                <a:latin typeface="Arial" panose="020B0604020202020204" pitchFamily="34" charset="0"/>
                <a:cs typeface="Arial" panose="020B0604020202020204" pitchFamily="34" charset="0"/>
              </a:rPr>
            </a:br>
            <a:endParaRPr lang="en-US" sz="3086" dirty="0">
              <a:latin typeface="Arial" panose="020B0604020202020204" pitchFamily="34" charset="0"/>
              <a:cs typeface="Arial" panose="020B0604020202020204" pitchFamily="34" charset="0"/>
            </a:endParaRPr>
          </a:p>
          <a:p>
            <a:pPr algn="ctr"/>
            <a:r>
              <a:rPr lang="en-US" sz="3086" b="1" dirty="0">
                <a:latin typeface="Arial" panose="020B0604020202020204" pitchFamily="34" charset="0"/>
                <a:cs typeface="Arial" panose="020B0604020202020204" pitchFamily="34" charset="0"/>
              </a:rPr>
              <a:t>Please note: The provided prompts for each section are not exhaustive. Please refer to GLD Presentations Expectations form for additional details.</a:t>
            </a:r>
          </a:p>
          <a:p>
            <a:pPr algn="ctr"/>
            <a:endParaRPr lang="en-US" sz="3086" b="1" dirty="0">
              <a:latin typeface="Archer Bold" panose="02000000000000000000" pitchFamily="50" charset="0"/>
            </a:endParaRPr>
          </a:p>
        </p:txBody>
      </p:sp>
      <p:pic>
        <p:nvPicPr>
          <p:cNvPr id="41" name="Picture 40"/>
          <p:cNvPicPr>
            <a:picLocks noChangeAspect="1"/>
          </p:cNvPicPr>
          <p:nvPr/>
        </p:nvPicPr>
        <p:blipFill>
          <a:blip r:embed="rId3"/>
          <a:stretch>
            <a:fillRect/>
          </a:stretch>
        </p:blipFill>
        <p:spPr>
          <a:xfrm>
            <a:off x="1298738" y="19697586"/>
            <a:ext cx="4105166" cy="1469006"/>
          </a:xfrm>
          <a:prstGeom prst="rect">
            <a:avLst/>
          </a:prstGeom>
        </p:spPr>
      </p:pic>
      <p:sp>
        <p:nvSpPr>
          <p:cNvPr id="28" name="TextBox 27"/>
          <p:cNvSpPr txBox="1"/>
          <p:nvPr/>
        </p:nvSpPr>
        <p:spPr>
          <a:xfrm>
            <a:off x="2256366" y="4460579"/>
            <a:ext cx="11946467" cy="4014176"/>
          </a:xfrm>
          <a:prstGeom prst="rect">
            <a:avLst/>
          </a:prstGeom>
          <a:noFill/>
        </p:spPr>
        <p:txBody>
          <a:bodyPr wrap="square" rtlCol="0">
            <a:spAutoFit/>
          </a:bodyPr>
          <a:lstStyle/>
          <a:p>
            <a:pPr algn="ctr"/>
            <a:r>
              <a:rPr lang="en-US" sz="6571" dirty="0">
                <a:solidFill>
                  <a:srgbClr val="73000A"/>
                </a:solidFill>
                <a:latin typeface="Georgia" panose="02040502050405020303" pitchFamily="18" charset="0"/>
              </a:rPr>
              <a:t>Beyond the Classroom</a:t>
            </a:r>
            <a:br>
              <a:rPr lang="en-US" sz="6571" dirty="0">
                <a:latin typeface="Archer Bold" panose="02000000000000000000" pitchFamily="50" charset="0"/>
              </a:rPr>
            </a:br>
            <a:r>
              <a:rPr lang="en-US" sz="3086" dirty="0">
                <a:latin typeface="Arial" panose="020B0604020202020204" pitchFamily="34" charset="0"/>
                <a:cs typeface="Arial" panose="020B0604020202020204" pitchFamily="34" charset="0"/>
              </a:rPr>
              <a:t>Title of My Beyond the Classroom Describe the context of your BTC Experience here. Your role/title, where your BTC engagement took place (name and purpose of organization if appropriate).  How long you spent. Why you got involved, etc.  </a:t>
            </a:r>
          </a:p>
          <a:p>
            <a:pPr algn="ctr"/>
            <a:endParaRPr lang="en-US" sz="6571" b="1" dirty="0">
              <a:latin typeface="Archer Bold" panose="02000000000000000000" pitchFamily="50" charset="0"/>
            </a:endParaRPr>
          </a:p>
        </p:txBody>
      </p:sp>
      <p:sp>
        <p:nvSpPr>
          <p:cNvPr id="29" name="TextBox 28"/>
          <p:cNvSpPr txBox="1"/>
          <p:nvPr/>
        </p:nvSpPr>
        <p:spPr>
          <a:xfrm>
            <a:off x="19482449" y="8078106"/>
            <a:ext cx="10453906" cy="3477875"/>
          </a:xfrm>
          <a:prstGeom prst="rect">
            <a:avLst/>
          </a:prstGeom>
          <a:noFill/>
        </p:spPr>
        <p:txBody>
          <a:bodyPr wrap="square" rtlCol="0">
            <a:spAutoFit/>
          </a:bodyPr>
          <a:lstStyle/>
          <a:p>
            <a:pPr algn="ctr"/>
            <a:r>
              <a:rPr lang="en-US" sz="6571" dirty="0">
                <a:solidFill>
                  <a:srgbClr val="73000A"/>
                </a:solidFill>
                <a:latin typeface="Georgia" panose="02040502050405020303" pitchFamily="18" charset="0"/>
              </a:rPr>
              <a:t>Reflection cont.</a:t>
            </a:r>
          </a:p>
          <a:p>
            <a:pPr algn="ctr"/>
            <a:r>
              <a:rPr lang="en-US" sz="3086" dirty="0">
                <a:latin typeface="Arial" panose="020B0604020202020204" pitchFamily="34" charset="0"/>
                <a:cs typeface="Arial" panose="020B0604020202020204" pitchFamily="34" charset="0"/>
              </a:rPr>
              <a:t>What did I learn-deeper understanding of yourself, others, your studies, or your future career aspirations, how did your understanding of a concept change your experience?</a:t>
            </a:r>
          </a:p>
          <a:p>
            <a:pPr algn="ctr"/>
            <a:r>
              <a:rPr lang="en-US" sz="3086" dirty="0">
                <a:latin typeface="Arial" panose="020B0604020202020204" pitchFamily="34" charset="0"/>
                <a:cs typeface="Arial" panose="020B0604020202020204" pitchFamily="34" charset="0"/>
              </a:rPr>
              <a:t>Here are new questions I have now that I’ve learned this…</a:t>
            </a:r>
          </a:p>
          <a:p>
            <a:pPr algn="ctr"/>
            <a:endParaRPr lang="en-US" sz="3086" dirty="0">
              <a:latin typeface="Archer Bold" panose="02000000000000000000" pitchFamily="50" charset="0"/>
            </a:endParaRPr>
          </a:p>
        </p:txBody>
      </p:sp>
      <p:sp>
        <p:nvSpPr>
          <p:cNvPr id="40" name="TextBox 39"/>
          <p:cNvSpPr txBox="1"/>
          <p:nvPr/>
        </p:nvSpPr>
        <p:spPr>
          <a:xfrm>
            <a:off x="8922681" y="19206517"/>
            <a:ext cx="15073038" cy="2739083"/>
          </a:xfrm>
          <a:prstGeom prst="rect">
            <a:avLst/>
          </a:prstGeom>
          <a:noFill/>
        </p:spPr>
        <p:txBody>
          <a:bodyPr wrap="square" rtlCol="0">
            <a:spAutoFit/>
          </a:bodyPr>
          <a:lstStyle/>
          <a:p>
            <a:pPr algn="ctr"/>
            <a:r>
              <a:rPr lang="en-US" sz="6571" dirty="0">
                <a:solidFill>
                  <a:srgbClr val="73000A"/>
                </a:solidFill>
                <a:latin typeface="Georgia" panose="02040502050405020303" pitchFamily="18" charset="0"/>
              </a:rPr>
              <a:t>References</a:t>
            </a:r>
          </a:p>
          <a:p>
            <a:pPr algn="ctr"/>
            <a:r>
              <a:rPr lang="en-US" sz="3086" dirty="0">
                <a:latin typeface="Arial" panose="020B0604020202020204" pitchFamily="34" charset="0"/>
                <a:cs typeface="Arial" panose="020B0604020202020204" pitchFamily="34" charset="0"/>
              </a:rPr>
              <a:t>In necessary, provide a list of references that are relevant to your project</a:t>
            </a:r>
            <a:r>
              <a:rPr lang="en-US" sz="2514" dirty="0">
                <a:latin typeface="Arial" panose="020B0604020202020204" pitchFamily="34" charset="0"/>
                <a:cs typeface="Arial" panose="020B0604020202020204" pitchFamily="34" charset="0"/>
              </a:rPr>
              <a:t>.</a:t>
            </a:r>
          </a:p>
          <a:p>
            <a:pPr algn="ctr"/>
            <a:r>
              <a:rPr lang="en-US" sz="2514" dirty="0">
                <a:latin typeface="Arial" panose="020B0604020202020204" pitchFamily="34" charset="0"/>
                <a:cs typeface="Arial" panose="020B0604020202020204" pitchFamily="34" charset="0"/>
              </a:rPr>
              <a:t>Word cloud. Digital Image. Web. January 17, 2018. &lt;eventespresso.com&gt;</a:t>
            </a:r>
          </a:p>
          <a:p>
            <a:pPr algn="ctr"/>
            <a:r>
              <a:rPr lang="en-US" sz="2514" dirty="0">
                <a:latin typeface="Arial" panose="020B0604020202020204" pitchFamily="34" charset="0"/>
                <a:cs typeface="Arial" panose="020B0604020202020204" pitchFamily="34" charset="0"/>
              </a:rPr>
              <a:t>People raising fence. Digital image. August 2012. Web. January 17, 2018. &lt;www.educationnews.org&gt;</a:t>
            </a:r>
          </a:p>
          <a:p>
            <a:pPr algn="ctr"/>
            <a:r>
              <a:rPr lang="en-US" sz="2514" dirty="0">
                <a:latin typeface="Arial" panose="020B0604020202020204" pitchFamily="34" charset="0"/>
                <a:cs typeface="Arial" panose="020B0604020202020204" pitchFamily="34" charset="0"/>
              </a:rPr>
              <a:t>Packing food boxes. Digital image. Web. January 17, 2018. &lt;www.gannett-cdn.com&gt; </a:t>
            </a:r>
            <a:endParaRPr lang="en-US" sz="2514" b="1" dirty="0">
              <a:latin typeface="Arial" panose="020B0604020202020204" pitchFamily="34" charset="0"/>
              <a:cs typeface="Arial" panose="020B0604020202020204" pitchFamily="34" charset="0"/>
            </a:endParaRPr>
          </a:p>
        </p:txBody>
      </p:sp>
      <p:pic>
        <p:nvPicPr>
          <p:cNvPr id="1026" name="Picture 2"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1217" y="15814431"/>
            <a:ext cx="6008527" cy="3020771"/>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58202" y="15753191"/>
            <a:ext cx="5381625" cy="3143250"/>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See the source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28285" y="15752048"/>
            <a:ext cx="4199955" cy="3145536"/>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See the source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216699" y="15746302"/>
            <a:ext cx="3949156" cy="3157029"/>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509D6384-CAD2-4648-A263-86E741984497}"/>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047662" y="19313473"/>
            <a:ext cx="4572000" cy="2237232"/>
          </a:xfrm>
          <a:prstGeom prst="rect">
            <a:avLst/>
          </a:prstGeom>
        </p:spPr>
      </p:pic>
    </p:spTree>
    <p:extLst>
      <p:ext uri="{BB962C8B-B14F-4D97-AF65-F5344CB8AC3E}">
        <p14:creationId xmlns:p14="http://schemas.microsoft.com/office/powerpoint/2010/main" val="2264386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2B4B3">
            <a:alpha val="37000"/>
          </a:srgbClr>
        </a:solidFill>
        <a:effectLst/>
      </p:bgPr>
    </p:bg>
    <p:spTree>
      <p:nvGrpSpPr>
        <p:cNvPr id="1" name=""/>
        <p:cNvGrpSpPr/>
        <p:nvPr/>
      </p:nvGrpSpPr>
      <p:grpSpPr>
        <a:xfrm>
          <a:off x="0" y="0"/>
          <a:ext cx="0" cy="0"/>
          <a:chOff x="0" y="0"/>
          <a:chExt cx="0" cy="0"/>
        </a:xfrm>
      </p:grpSpPr>
      <p:sp>
        <p:nvSpPr>
          <p:cNvPr id="4" name="TextBox 3"/>
          <p:cNvSpPr txBox="1"/>
          <p:nvPr/>
        </p:nvSpPr>
        <p:spPr>
          <a:xfrm>
            <a:off x="3918857" y="344851"/>
            <a:ext cx="25080686" cy="6141938"/>
          </a:xfrm>
          <a:prstGeom prst="rect">
            <a:avLst/>
          </a:prstGeom>
          <a:noFill/>
        </p:spPr>
        <p:txBody>
          <a:bodyPr wrap="square" rtlCol="0">
            <a:spAutoFit/>
          </a:bodyPr>
          <a:lstStyle/>
          <a:p>
            <a:pPr algn="ctr"/>
            <a:r>
              <a:rPr lang="en-US" sz="13656" b="1" dirty="0">
                <a:solidFill>
                  <a:srgbClr val="73000A"/>
                </a:solidFill>
                <a:latin typeface="Georgia" panose="02040502050405020303" pitchFamily="18" charset="0"/>
                <a:cs typeface="Gotham Bold" pitchFamily="50" charset="0"/>
              </a:rPr>
              <a:t>Title of Project</a:t>
            </a:r>
          </a:p>
          <a:p>
            <a:pPr algn="ctr"/>
            <a:r>
              <a:rPr lang="en-US" sz="6000" dirty="0">
                <a:solidFill>
                  <a:srgbClr val="73000A"/>
                </a:solidFill>
                <a:latin typeface="Georgia" panose="02040502050405020303" pitchFamily="18" charset="0"/>
                <a:cs typeface="Gotham Bold" pitchFamily="50" charset="0"/>
              </a:rPr>
              <a:t>{Place name here}</a:t>
            </a:r>
            <a:br>
              <a:rPr lang="en-US" sz="6000" dirty="0">
                <a:solidFill>
                  <a:srgbClr val="73000A"/>
                </a:solidFill>
                <a:latin typeface="Georgia" panose="02040502050405020303" pitchFamily="18" charset="0"/>
                <a:cs typeface="Gotham Bold" pitchFamily="50" charset="0"/>
              </a:rPr>
            </a:br>
            <a:r>
              <a:rPr lang="en-US" sz="6000" dirty="0">
                <a:solidFill>
                  <a:srgbClr val="73000A"/>
                </a:solidFill>
                <a:latin typeface="Georgia" panose="02040502050405020303" pitchFamily="18" charset="0"/>
                <a:cs typeface="Gotham Bold" pitchFamily="50" charset="0"/>
              </a:rPr>
              <a:t>{Graduation with Leadership Distinction in PATHWAY}</a:t>
            </a:r>
          </a:p>
          <a:p>
            <a:pPr algn="ctr"/>
            <a:endParaRPr lang="en-US" sz="13656" dirty="0">
              <a:solidFill>
                <a:srgbClr val="73000A"/>
              </a:solidFill>
              <a:latin typeface="Archer Bold" panose="02000000000000000000" pitchFamily="50" charset="0"/>
              <a:cs typeface="Gotham Bold" pitchFamily="50" charset="0"/>
            </a:endParaRPr>
          </a:p>
        </p:txBody>
      </p:sp>
      <p:grpSp>
        <p:nvGrpSpPr>
          <p:cNvPr id="25" name="Group 24"/>
          <p:cNvGrpSpPr/>
          <p:nvPr/>
        </p:nvGrpSpPr>
        <p:grpSpPr>
          <a:xfrm>
            <a:off x="23106291" y="4986354"/>
            <a:ext cx="5124445" cy="3040895"/>
            <a:chOff x="13119071" y="15121684"/>
            <a:chExt cx="10010272" cy="5784729"/>
          </a:xfrm>
        </p:grpSpPr>
        <p:sp>
          <p:nvSpPr>
            <p:cNvPr id="26" name="Rectangle 25"/>
            <p:cNvSpPr/>
            <p:nvPr/>
          </p:nvSpPr>
          <p:spPr>
            <a:xfrm>
              <a:off x="13119071" y="15121684"/>
              <a:ext cx="10010272" cy="5784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2"/>
            </a:p>
          </p:txBody>
        </p:sp>
        <p:sp>
          <p:nvSpPr>
            <p:cNvPr id="27" name="TextBox 26"/>
            <p:cNvSpPr txBox="1"/>
            <p:nvPr/>
          </p:nvSpPr>
          <p:spPr>
            <a:xfrm>
              <a:off x="16796084" y="17657769"/>
              <a:ext cx="3368841" cy="950379"/>
            </a:xfrm>
            <a:prstGeom prst="rect">
              <a:avLst/>
            </a:prstGeom>
            <a:noFill/>
          </p:spPr>
          <p:txBody>
            <a:bodyPr wrap="square" rtlCol="0">
              <a:spAutoFit/>
            </a:bodyPr>
            <a:lstStyle/>
            <a:p>
              <a:r>
                <a:rPr lang="en-US" sz="2962" dirty="0"/>
                <a:t>Photo</a:t>
              </a:r>
            </a:p>
          </p:txBody>
        </p:sp>
      </p:grpSp>
      <p:pic>
        <p:nvPicPr>
          <p:cNvPr id="41" name="Picture 40"/>
          <p:cNvPicPr>
            <a:picLocks noChangeAspect="1"/>
          </p:cNvPicPr>
          <p:nvPr/>
        </p:nvPicPr>
        <p:blipFill>
          <a:blip r:embed="rId3"/>
          <a:stretch>
            <a:fillRect/>
          </a:stretch>
        </p:blipFill>
        <p:spPr>
          <a:xfrm>
            <a:off x="585877" y="20131743"/>
            <a:ext cx="4105166" cy="1469006"/>
          </a:xfrm>
          <a:prstGeom prst="rect">
            <a:avLst/>
          </a:prstGeom>
        </p:spPr>
      </p:pic>
      <p:sp>
        <p:nvSpPr>
          <p:cNvPr id="24" name="TextBox 23"/>
          <p:cNvSpPr txBox="1"/>
          <p:nvPr/>
        </p:nvSpPr>
        <p:spPr>
          <a:xfrm>
            <a:off x="4345077" y="4788446"/>
            <a:ext cx="17992408" cy="2528128"/>
          </a:xfrm>
          <a:prstGeom prst="rect">
            <a:avLst/>
          </a:prstGeom>
          <a:noFill/>
        </p:spPr>
        <p:txBody>
          <a:bodyPr wrap="square" rtlCol="0">
            <a:spAutoFit/>
          </a:bodyPr>
          <a:lstStyle/>
          <a:p>
            <a:pPr algn="ctr"/>
            <a:r>
              <a:rPr lang="en-US" sz="6571" dirty="0">
                <a:latin typeface="Georgia" panose="02040502050405020303" pitchFamily="18" charset="0"/>
              </a:rPr>
              <a:t>Beyond the Classroom</a:t>
            </a:r>
            <a:br>
              <a:rPr lang="en-US" sz="6571" b="1" dirty="0">
                <a:latin typeface="Archer Bold" panose="02000000000000000000" pitchFamily="50" charset="0"/>
              </a:rPr>
            </a:br>
            <a:r>
              <a:rPr lang="en-US" sz="3086" b="1" dirty="0"/>
              <a:t>Title of My Beyond the Classroom</a:t>
            </a:r>
            <a:r>
              <a:rPr lang="en-US" sz="3086" dirty="0"/>
              <a:t> Describe the context of your BTC Experience here. Your role/title, where your BTC engagement took place (name and purpose of organization if appropriate).  How long you spent. Why you got involved, etc. </a:t>
            </a:r>
            <a:endParaRPr lang="en-US" sz="3428" b="1" dirty="0">
              <a:latin typeface="Archer Bold" panose="02000000000000000000" pitchFamily="50" charset="0"/>
            </a:endParaRPr>
          </a:p>
        </p:txBody>
      </p:sp>
      <p:sp>
        <p:nvSpPr>
          <p:cNvPr id="31" name="TextBox 30"/>
          <p:cNvSpPr txBox="1"/>
          <p:nvPr/>
        </p:nvSpPr>
        <p:spPr>
          <a:xfrm>
            <a:off x="4345077" y="7535844"/>
            <a:ext cx="17992409" cy="2053254"/>
          </a:xfrm>
          <a:prstGeom prst="rect">
            <a:avLst/>
          </a:prstGeom>
          <a:noFill/>
        </p:spPr>
        <p:txBody>
          <a:bodyPr wrap="square" rtlCol="0">
            <a:spAutoFit/>
          </a:bodyPr>
          <a:lstStyle/>
          <a:p>
            <a:pPr algn="ctr"/>
            <a:r>
              <a:rPr lang="en-US" sz="6571" dirty="0">
                <a:latin typeface="Georgia" panose="02040502050405020303" pitchFamily="18" charset="0"/>
              </a:rPr>
              <a:t>Activity/Description</a:t>
            </a:r>
          </a:p>
          <a:p>
            <a:pPr algn="ctr"/>
            <a:r>
              <a:rPr lang="en-US" sz="3086" dirty="0"/>
              <a:t>What were the most significant things you did, what was the role/commitment level, who else did you interact with (peers, colleagues, mentors), details on what this experience involved.</a:t>
            </a:r>
            <a:endParaRPr lang="en-US" sz="3086" b="1" dirty="0">
              <a:latin typeface="Archer Bold" panose="02000000000000000000" pitchFamily="50" charset="0"/>
            </a:endParaRPr>
          </a:p>
        </p:txBody>
      </p:sp>
      <p:sp>
        <p:nvSpPr>
          <p:cNvPr id="32" name="TextBox 31"/>
          <p:cNvSpPr txBox="1"/>
          <p:nvPr/>
        </p:nvSpPr>
        <p:spPr>
          <a:xfrm>
            <a:off x="4345077" y="9808368"/>
            <a:ext cx="17992409" cy="2528128"/>
          </a:xfrm>
          <a:prstGeom prst="rect">
            <a:avLst/>
          </a:prstGeom>
          <a:noFill/>
        </p:spPr>
        <p:txBody>
          <a:bodyPr wrap="square" rtlCol="0">
            <a:spAutoFit/>
          </a:bodyPr>
          <a:lstStyle/>
          <a:p>
            <a:pPr algn="ctr"/>
            <a:r>
              <a:rPr lang="en-US" sz="6571" dirty="0">
                <a:latin typeface="Georgia" panose="02040502050405020303" pitchFamily="18" charset="0"/>
              </a:rPr>
              <a:t>Reflection (Analysis)</a:t>
            </a:r>
          </a:p>
          <a:p>
            <a:pPr algn="ctr"/>
            <a:r>
              <a:rPr lang="en-US" sz="3086" dirty="0"/>
              <a:t>How did your BTC experience relate to your WTC experience, what else were you involved with that gave meaning to your experiences? You can either drill down to one class or focus on an overarching theme of your major courses.</a:t>
            </a:r>
            <a:endParaRPr lang="en-US" sz="3086" b="1" dirty="0">
              <a:latin typeface="Archer Bold" panose="02000000000000000000" pitchFamily="50" charset="0"/>
            </a:endParaRPr>
          </a:p>
        </p:txBody>
      </p:sp>
      <p:sp>
        <p:nvSpPr>
          <p:cNvPr id="33" name="TextBox 32"/>
          <p:cNvSpPr txBox="1"/>
          <p:nvPr/>
        </p:nvSpPr>
        <p:spPr>
          <a:xfrm>
            <a:off x="4345077" y="12555766"/>
            <a:ext cx="17992409" cy="2915029"/>
          </a:xfrm>
          <a:prstGeom prst="rect">
            <a:avLst/>
          </a:prstGeom>
          <a:noFill/>
        </p:spPr>
        <p:txBody>
          <a:bodyPr wrap="square" rtlCol="0">
            <a:spAutoFit/>
          </a:bodyPr>
          <a:lstStyle/>
          <a:p>
            <a:pPr algn="ctr"/>
            <a:r>
              <a:rPr lang="en-US" sz="6571" dirty="0">
                <a:latin typeface="Georgia" panose="02040502050405020303" pitchFamily="18" charset="0"/>
              </a:rPr>
              <a:t>Reflection cont.</a:t>
            </a:r>
          </a:p>
          <a:p>
            <a:pPr algn="ctr"/>
            <a:r>
              <a:rPr lang="en-US" sz="3086" dirty="0"/>
              <a:t>What did I learn-deeper understanding of yourself, others, your studies, or your future career aspirations, how did your understanding of a concept change your experience?</a:t>
            </a:r>
          </a:p>
          <a:p>
            <a:pPr algn="ctr"/>
            <a:r>
              <a:rPr lang="en-US" sz="3086" dirty="0">
                <a:latin typeface="Archer Bold" panose="02000000000000000000" pitchFamily="50" charset="0"/>
              </a:rPr>
              <a:t>Here are new questions I have now that I’ve learned this…</a:t>
            </a:r>
          </a:p>
          <a:p>
            <a:pPr algn="ctr"/>
            <a:endParaRPr lang="en-US" sz="2514" dirty="0">
              <a:latin typeface="Archer Bold" panose="02000000000000000000" pitchFamily="50" charset="0"/>
            </a:endParaRPr>
          </a:p>
        </p:txBody>
      </p:sp>
      <p:sp>
        <p:nvSpPr>
          <p:cNvPr id="47" name="TextBox 46"/>
          <p:cNvSpPr txBox="1"/>
          <p:nvPr/>
        </p:nvSpPr>
        <p:spPr>
          <a:xfrm>
            <a:off x="4345077" y="15690066"/>
            <a:ext cx="17992409" cy="3952749"/>
          </a:xfrm>
          <a:prstGeom prst="rect">
            <a:avLst/>
          </a:prstGeom>
          <a:noFill/>
        </p:spPr>
        <p:txBody>
          <a:bodyPr wrap="square" rtlCol="0">
            <a:spAutoFit/>
          </a:bodyPr>
          <a:lstStyle/>
          <a:p>
            <a:pPr algn="ctr"/>
            <a:r>
              <a:rPr lang="en-US" sz="6571" dirty="0">
                <a:latin typeface="Georgia" panose="02040502050405020303" pitchFamily="18" charset="0"/>
              </a:rPr>
              <a:t>Conclusion</a:t>
            </a:r>
          </a:p>
          <a:p>
            <a:pPr algn="ctr"/>
            <a:r>
              <a:rPr lang="en-US" sz="3086" dirty="0"/>
              <a:t>How does this experience and learning impact your own decisions for the future? What guiding principles are you going to take with you in whatever you decide to do? Here is what I want to do for my future and why?</a:t>
            </a:r>
            <a:br>
              <a:rPr lang="en-US" sz="3086" dirty="0"/>
            </a:br>
            <a:r>
              <a:rPr lang="en-US" sz="3086" dirty="0"/>
              <a:t>This is also a good section to acknowledge anyone who was influential to your project. </a:t>
            </a:r>
          </a:p>
          <a:p>
            <a:pPr algn="ctr"/>
            <a:endParaRPr lang="en-US" sz="3086" b="1" dirty="0">
              <a:latin typeface="Archer Bold" panose="02000000000000000000" pitchFamily="50" charset="0"/>
            </a:endParaRPr>
          </a:p>
          <a:p>
            <a:pPr algn="ctr"/>
            <a:r>
              <a:rPr lang="en-US" sz="3086" b="1" dirty="0"/>
              <a:t>Please note: The provided prompts for each section are not exhaustive. Please refer to GLD Presentations Expectations form for additional details.</a:t>
            </a:r>
            <a:endParaRPr lang="en-US" sz="3086" b="1" dirty="0">
              <a:latin typeface="Archer Bold" panose="02000000000000000000" pitchFamily="50" charset="0"/>
            </a:endParaRPr>
          </a:p>
        </p:txBody>
      </p:sp>
      <p:grpSp>
        <p:nvGrpSpPr>
          <p:cNvPr id="28" name="Group 27">
            <a:extLst>
              <a:ext uri="{FF2B5EF4-FFF2-40B4-BE49-F238E27FC236}">
                <a16:creationId xmlns:a16="http://schemas.microsoft.com/office/drawing/2014/main" id="{98C8B57B-56AC-4F7E-9FFE-EFF3CB276202}"/>
              </a:ext>
            </a:extLst>
          </p:cNvPr>
          <p:cNvGrpSpPr/>
          <p:nvPr/>
        </p:nvGrpSpPr>
        <p:grpSpPr>
          <a:xfrm>
            <a:off x="23106291" y="8677308"/>
            <a:ext cx="5124445" cy="3040895"/>
            <a:chOff x="13119071" y="15121684"/>
            <a:chExt cx="10010272" cy="5784729"/>
          </a:xfrm>
        </p:grpSpPr>
        <p:sp>
          <p:nvSpPr>
            <p:cNvPr id="29" name="Rectangle 28">
              <a:extLst>
                <a:ext uri="{FF2B5EF4-FFF2-40B4-BE49-F238E27FC236}">
                  <a16:creationId xmlns:a16="http://schemas.microsoft.com/office/drawing/2014/main" id="{8FB6F748-A829-4CAC-A6FF-662587A0025E}"/>
                </a:ext>
              </a:extLst>
            </p:cNvPr>
            <p:cNvSpPr/>
            <p:nvPr/>
          </p:nvSpPr>
          <p:spPr>
            <a:xfrm>
              <a:off x="13119071" y="15121684"/>
              <a:ext cx="10010272" cy="5784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2"/>
            </a:p>
          </p:txBody>
        </p:sp>
        <p:sp>
          <p:nvSpPr>
            <p:cNvPr id="30" name="TextBox 29">
              <a:extLst>
                <a:ext uri="{FF2B5EF4-FFF2-40B4-BE49-F238E27FC236}">
                  <a16:creationId xmlns:a16="http://schemas.microsoft.com/office/drawing/2014/main" id="{48F3845A-1BE9-46EF-A0B8-8700EF4D5349}"/>
                </a:ext>
              </a:extLst>
            </p:cNvPr>
            <p:cNvSpPr txBox="1"/>
            <p:nvPr/>
          </p:nvSpPr>
          <p:spPr>
            <a:xfrm>
              <a:off x="16796084" y="17657769"/>
              <a:ext cx="3368841" cy="950379"/>
            </a:xfrm>
            <a:prstGeom prst="rect">
              <a:avLst/>
            </a:prstGeom>
            <a:noFill/>
          </p:spPr>
          <p:txBody>
            <a:bodyPr wrap="square" rtlCol="0">
              <a:spAutoFit/>
            </a:bodyPr>
            <a:lstStyle/>
            <a:p>
              <a:r>
                <a:rPr lang="en-US" sz="2962" dirty="0"/>
                <a:t>Photo</a:t>
              </a:r>
            </a:p>
          </p:txBody>
        </p:sp>
      </p:grpSp>
      <p:grpSp>
        <p:nvGrpSpPr>
          <p:cNvPr id="40" name="Group 39">
            <a:extLst>
              <a:ext uri="{FF2B5EF4-FFF2-40B4-BE49-F238E27FC236}">
                <a16:creationId xmlns:a16="http://schemas.microsoft.com/office/drawing/2014/main" id="{971DEB57-815F-4AA6-A063-CD11065CB004}"/>
              </a:ext>
            </a:extLst>
          </p:cNvPr>
          <p:cNvGrpSpPr/>
          <p:nvPr/>
        </p:nvGrpSpPr>
        <p:grpSpPr>
          <a:xfrm>
            <a:off x="23106291" y="12368262"/>
            <a:ext cx="5124445" cy="3040895"/>
            <a:chOff x="13119071" y="15121684"/>
            <a:chExt cx="10010272" cy="5784729"/>
          </a:xfrm>
        </p:grpSpPr>
        <p:sp>
          <p:nvSpPr>
            <p:cNvPr id="42" name="Rectangle 41">
              <a:extLst>
                <a:ext uri="{FF2B5EF4-FFF2-40B4-BE49-F238E27FC236}">
                  <a16:creationId xmlns:a16="http://schemas.microsoft.com/office/drawing/2014/main" id="{5B04085A-8A9D-4BE8-96C6-6DE495972A22}"/>
                </a:ext>
              </a:extLst>
            </p:cNvPr>
            <p:cNvSpPr/>
            <p:nvPr/>
          </p:nvSpPr>
          <p:spPr>
            <a:xfrm>
              <a:off x="13119071" y="15121684"/>
              <a:ext cx="10010272" cy="5784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2"/>
            </a:p>
          </p:txBody>
        </p:sp>
        <p:sp>
          <p:nvSpPr>
            <p:cNvPr id="43" name="TextBox 42">
              <a:extLst>
                <a:ext uri="{FF2B5EF4-FFF2-40B4-BE49-F238E27FC236}">
                  <a16:creationId xmlns:a16="http://schemas.microsoft.com/office/drawing/2014/main" id="{FF2AB70A-E2AD-4D93-97F7-19FE01642703}"/>
                </a:ext>
              </a:extLst>
            </p:cNvPr>
            <p:cNvSpPr txBox="1"/>
            <p:nvPr/>
          </p:nvSpPr>
          <p:spPr>
            <a:xfrm>
              <a:off x="16796084" y="17657769"/>
              <a:ext cx="3368841" cy="950379"/>
            </a:xfrm>
            <a:prstGeom prst="rect">
              <a:avLst/>
            </a:prstGeom>
            <a:noFill/>
          </p:spPr>
          <p:txBody>
            <a:bodyPr wrap="square" rtlCol="0">
              <a:spAutoFit/>
            </a:bodyPr>
            <a:lstStyle/>
            <a:p>
              <a:r>
                <a:rPr lang="en-US" sz="2962" dirty="0"/>
                <a:t>Photo</a:t>
              </a:r>
            </a:p>
          </p:txBody>
        </p:sp>
      </p:grpSp>
      <p:grpSp>
        <p:nvGrpSpPr>
          <p:cNvPr id="50" name="Group 49">
            <a:extLst>
              <a:ext uri="{FF2B5EF4-FFF2-40B4-BE49-F238E27FC236}">
                <a16:creationId xmlns:a16="http://schemas.microsoft.com/office/drawing/2014/main" id="{DE47AA4F-7C0E-4D21-BD49-91023C311FBE}"/>
              </a:ext>
            </a:extLst>
          </p:cNvPr>
          <p:cNvGrpSpPr/>
          <p:nvPr/>
        </p:nvGrpSpPr>
        <p:grpSpPr>
          <a:xfrm>
            <a:off x="23106291" y="16059215"/>
            <a:ext cx="5124445" cy="3040895"/>
            <a:chOff x="13119071" y="15121684"/>
            <a:chExt cx="10010272" cy="5784729"/>
          </a:xfrm>
        </p:grpSpPr>
        <p:sp>
          <p:nvSpPr>
            <p:cNvPr id="51" name="Rectangle 50">
              <a:extLst>
                <a:ext uri="{FF2B5EF4-FFF2-40B4-BE49-F238E27FC236}">
                  <a16:creationId xmlns:a16="http://schemas.microsoft.com/office/drawing/2014/main" id="{C8A4DD8A-1F84-45DA-A370-AC3D5441958E}"/>
                </a:ext>
              </a:extLst>
            </p:cNvPr>
            <p:cNvSpPr/>
            <p:nvPr/>
          </p:nvSpPr>
          <p:spPr>
            <a:xfrm>
              <a:off x="13119071" y="15121684"/>
              <a:ext cx="10010272" cy="5784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2"/>
            </a:p>
          </p:txBody>
        </p:sp>
        <p:sp>
          <p:nvSpPr>
            <p:cNvPr id="52" name="TextBox 51">
              <a:extLst>
                <a:ext uri="{FF2B5EF4-FFF2-40B4-BE49-F238E27FC236}">
                  <a16:creationId xmlns:a16="http://schemas.microsoft.com/office/drawing/2014/main" id="{A2CEDB5E-1727-45F3-AF10-ECC96D469EE2}"/>
                </a:ext>
              </a:extLst>
            </p:cNvPr>
            <p:cNvSpPr txBox="1"/>
            <p:nvPr/>
          </p:nvSpPr>
          <p:spPr>
            <a:xfrm>
              <a:off x="16796084" y="17657769"/>
              <a:ext cx="3368841" cy="950379"/>
            </a:xfrm>
            <a:prstGeom prst="rect">
              <a:avLst/>
            </a:prstGeom>
            <a:noFill/>
          </p:spPr>
          <p:txBody>
            <a:bodyPr wrap="square" rtlCol="0">
              <a:spAutoFit/>
            </a:bodyPr>
            <a:lstStyle/>
            <a:p>
              <a:r>
                <a:rPr lang="en-US" sz="2962" dirty="0"/>
                <a:t>Photo</a:t>
              </a:r>
            </a:p>
          </p:txBody>
        </p:sp>
      </p:grpSp>
      <p:pic>
        <p:nvPicPr>
          <p:cNvPr id="3" name="Picture 2" descr="A close up of a logo&#10;&#10;Description automatically generated">
            <a:extLst>
              <a:ext uri="{FF2B5EF4-FFF2-40B4-BE49-F238E27FC236}">
                <a16:creationId xmlns:a16="http://schemas.microsoft.com/office/drawing/2014/main" id="{BB9CCFA4-8E5F-4393-A10D-1AB3E665DB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27356" y="20507084"/>
            <a:ext cx="4105167" cy="1093665"/>
          </a:xfrm>
          <a:prstGeom prst="rect">
            <a:avLst/>
          </a:prstGeom>
        </p:spPr>
      </p:pic>
      <p:grpSp>
        <p:nvGrpSpPr>
          <p:cNvPr id="5" name="Group 4">
            <a:extLst>
              <a:ext uri="{FF2B5EF4-FFF2-40B4-BE49-F238E27FC236}">
                <a16:creationId xmlns:a16="http://schemas.microsoft.com/office/drawing/2014/main" id="{5641FCCB-E469-450C-BC9B-88C1B9AF8F84}"/>
              </a:ext>
            </a:extLst>
          </p:cNvPr>
          <p:cNvGrpSpPr/>
          <p:nvPr/>
        </p:nvGrpSpPr>
        <p:grpSpPr>
          <a:xfrm>
            <a:off x="6861105" y="19586233"/>
            <a:ext cx="12960352" cy="2014516"/>
            <a:chOff x="6979027" y="19586233"/>
            <a:chExt cx="12960352" cy="2014516"/>
          </a:xfrm>
        </p:grpSpPr>
        <p:sp>
          <p:nvSpPr>
            <p:cNvPr id="34" name="TextBox 33">
              <a:extLst>
                <a:ext uri="{FF2B5EF4-FFF2-40B4-BE49-F238E27FC236}">
                  <a16:creationId xmlns:a16="http://schemas.microsoft.com/office/drawing/2014/main" id="{EB6963A7-6BA6-4AA9-96BA-D42A0E1CF27B}"/>
                </a:ext>
              </a:extLst>
            </p:cNvPr>
            <p:cNvSpPr txBox="1"/>
            <p:nvPr/>
          </p:nvSpPr>
          <p:spPr>
            <a:xfrm>
              <a:off x="6979027" y="19856009"/>
              <a:ext cx="10493330" cy="1569660"/>
            </a:xfrm>
            <a:prstGeom prst="rect">
              <a:avLst/>
            </a:prstGeom>
            <a:noFill/>
          </p:spPr>
          <p:txBody>
            <a:bodyPr wrap="square" rtlCol="0">
              <a:spAutoFit/>
            </a:bodyPr>
            <a:lstStyle/>
            <a:p>
              <a:pPr algn="r"/>
              <a:r>
                <a:rPr lang="en-US" sz="3200" dirty="0">
                  <a:latin typeface="+mj-lt"/>
                  <a:cs typeface="Arial" panose="020B0604020202020204" pitchFamily="34" charset="0"/>
                </a:rPr>
                <a:t>Find out more information about me and my experiences at </a:t>
              </a:r>
              <a:r>
                <a:rPr lang="en-US" sz="3200" dirty="0" err="1">
                  <a:latin typeface="+mj-lt"/>
                  <a:cs typeface="Arial" panose="020B0604020202020204" pitchFamily="34" charset="0"/>
                </a:rPr>
                <a:t>UofSC</a:t>
              </a:r>
              <a:r>
                <a:rPr lang="en-US" sz="3200" dirty="0">
                  <a:latin typeface="+mj-lt"/>
                  <a:cs typeface="Arial" panose="020B0604020202020204" pitchFamily="34" charset="0"/>
                </a:rPr>
                <a:t>: www.eportfolios.com/andrewrsmith</a:t>
              </a:r>
              <a:br>
                <a:rPr lang="en-US" sz="3200" dirty="0">
                  <a:latin typeface="+mj-lt"/>
                  <a:cs typeface="Arial" panose="020B0604020202020204" pitchFamily="34" charset="0"/>
                </a:rPr>
              </a:br>
              <a:r>
                <a:rPr lang="en-US" sz="3200" dirty="0">
                  <a:latin typeface="+mj-lt"/>
                  <a:cs typeface="Arial" panose="020B0604020202020204" pitchFamily="34" charset="0"/>
                </a:rPr>
                <a:t>    arsmith@sc.edu</a:t>
              </a:r>
            </a:p>
          </p:txBody>
        </p:sp>
        <p:pic>
          <p:nvPicPr>
            <p:cNvPr id="36" name="Picture 35" descr="A close up of a logo&#10;&#10;Description automatically generated">
              <a:extLst>
                <a:ext uri="{FF2B5EF4-FFF2-40B4-BE49-F238E27FC236}">
                  <a16:creationId xmlns:a16="http://schemas.microsoft.com/office/drawing/2014/main" id="{E6DDC908-CEF2-40A1-BF6D-42625DC19F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24863" y="19586233"/>
              <a:ext cx="2014516" cy="2014516"/>
            </a:xfrm>
            <a:prstGeom prst="rect">
              <a:avLst/>
            </a:prstGeom>
          </p:spPr>
        </p:pic>
      </p:grpSp>
    </p:spTree>
    <p:extLst>
      <p:ext uri="{BB962C8B-B14F-4D97-AF65-F5344CB8AC3E}">
        <p14:creationId xmlns:p14="http://schemas.microsoft.com/office/powerpoint/2010/main" val="870112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27730"/>
        </a:solidFill>
        <a:effectLst/>
      </p:bgPr>
    </p:bg>
    <p:spTree>
      <p:nvGrpSpPr>
        <p:cNvPr id="1" name=""/>
        <p:cNvGrpSpPr/>
        <p:nvPr/>
      </p:nvGrpSpPr>
      <p:grpSpPr>
        <a:xfrm>
          <a:off x="0" y="0"/>
          <a:ext cx="0" cy="0"/>
          <a:chOff x="0" y="0"/>
          <a:chExt cx="0" cy="0"/>
        </a:xfrm>
      </p:grpSpPr>
      <p:sp>
        <p:nvSpPr>
          <p:cNvPr id="29" name="TextBox 28"/>
          <p:cNvSpPr txBox="1"/>
          <p:nvPr/>
        </p:nvSpPr>
        <p:spPr>
          <a:xfrm>
            <a:off x="4341681" y="340812"/>
            <a:ext cx="24298634" cy="5789405"/>
          </a:xfrm>
          <a:prstGeom prst="rect">
            <a:avLst/>
          </a:prstGeom>
          <a:noFill/>
        </p:spPr>
        <p:txBody>
          <a:bodyPr wrap="square" rtlCol="0">
            <a:spAutoFit/>
          </a:bodyPr>
          <a:lstStyle/>
          <a:p>
            <a:pPr algn="ctr"/>
            <a:r>
              <a:rPr lang="en-US" sz="13650" b="1" dirty="0">
                <a:solidFill>
                  <a:schemeClr val="bg1"/>
                </a:solidFill>
                <a:latin typeface="Georgia" panose="02040502050405020303" pitchFamily="18" charset="0"/>
                <a:cs typeface="Gotham Bold" pitchFamily="50" charset="0"/>
              </a:rPr>
              <a:t>Title of the Project</a:t>
            </a:r>
          </a:p>
          <a:p>
            <a:pPr algn="ctr"/>
            <a:r>
              <a:rPr lang="en-US" sz="6000" dirty="0">
                <a:solidFill>
                  <a:schemeClr val="bg1"/>
                </a:solidFill>
                <a:latin typeface="Georgia" panose="02040502050405020303" pitchFamily="18" charset="0"/>
                <a:cs typeface="Gotham Bold" pitchFamily="50" charset="0"/>
              </a:rPr>
              <a:t>{Place name here}</a:t>
            </a:r>
            <a:br>
              <a:rPr lang="en-US" sz="6000" dirty="0">
                <a:solidFill>
                  <a:schemeClr val="bg1"/>
                </a:solidFill>
                <a:latin typeface="Georgia" panose="02040502050405020303" pitchFamily="18" charset="0"/>
                <a:cs typeface="Gotham Bold" pitchFamily="50" charset="0"/>
              </a:rPr>
            </a:br>
            <a:r>
              <a:rPr lang="en-US" sz="6000" dirty="0">
                <a:solidFill>
                  <a:schemeClr val="bg1"/>
                </a:solidFill>
                <a:latin typeface="Georgia" panose="02040502050405020303" pitchFamily="18" charset="0"/>
                <a:cs typeface="Gotham Bold" pitchFamily="50" charset="0"/>
              </a:rPr>
              <a:t>{Graduation with Leadership Distinction in PATHWAY}</a:t>
            </a:r>
          </a:p>
          <a:p>
            <a:pPr algn="ctr"/>
            <a:endParaRPr lang="en-US" sz="11371" b="1" dirty="0">
              <a:solidFill>
                <a:schemeClr val="bg1"/>
              </a:solidFill>
              <a:latin typeface="Georgia" panose="02040502050405020303" pitchFamily="18" charset="0"/>
              <a:cs typeface="Gotham Bold" pitchFamily="50" charset="0"/>
            </a:endParaRPr>
          </a:p>
        </p:txBody>
      </p:sp>
      <p:pic>
        <p:nvPicPr>
          <p:cNvPr id="51" name="Picture 50"/>
          <p:cNvPicPr>
            <a:picLocks noChangeAspect="1"/>
          </p:cNvPicPr>
          <p:nvPr/>
        </p:nvPicPr>
        <p:blipFill>
          <a:blip r:embed="rId3"/>
          <a:stretch>
            <a:fillRect/>
          </a:stretch>
        </p:blipFill>
        <p:spPr>
          <a:xfrm>
            <a:off x="570451" y="19500193"/>
            <a:ext cx="5119355" cy="1831927"/>
          </a:xfrm>
          <a:prstGeom prst="rect">
            <a:avLst/>
          </a:prstGeom>
        </p:spPr>
      </p:pic>
      <p:sp>
        <p:nvSpPr>
          <p:cNvPr id="16" name="TextBox 15"/>
          <p:cNvSpPr txBox="1"/>
          <p:nvPr/>
        </p:nvSpPr>
        <p:spPr>
          <a:xfrm>
            <a:off x="973062" y="4977769"/>
            <a:ext cx="14513076" cy="2396169"/>
          </a:xfrm>
          <a:prstGeom prst="rect">
            <a:avLst/>
          </a:prstGeom>
          <a:noFill/>
        </p:spPr>
        <p:txBody>
          <a:bodyPr wrap="square" rtlCol="0">
            <a:spAutoFit/>
          </a:bodyPr>
          <a:lstStyle/>
          <a:p>
            <a:pPr algn="ctr"/>
            <a:r>
              <a:rPr lang="en-US" sz="6571" dirty="0">
                <a:solidFill>
                  <a:schemeClr val="bg1"/>
                </a:solidFill>
                <a:latin typeface="Georgia" panose="02040502050405020303" pitchFamily="18" charset="0"/>
              </a:rPr>
              <a:t>Beyond the Classroom</a:t>
            </a:r>
            <a:br>
              <a:rPr lang="en-US" sz="6571" b="1" dirty="0">
                <a:solidFill>
                  <a:schemeClr val="bg1"/>
                </a:solidFill>
                <a:latin typeface="Archer Bold" panose="02000000000000000000" pitchFamily="50" charset="0"/>
              </a:rPr>
            </a:br>
            <a:r>
              <a:rPr lang="en-US" sz="2800" b="1" dirty="0">
                <a:solidFill>
                  <a:schemeClr val="bg1"/>
                </a:solidFill>
                <a:latin typeface="Arial" panose="020B0604020202020204" pitchFamily="34" charset="0"/>
                <a:cs typeface="Arial" panose="020B0604020202020204" pitchFamily="34" charset="0"/>
              </a:rPr>
              <a:t>Title of My Beyond the Classroom</a:t>
            </a:r>
            <a:r>
              <a:rPr lang="en-US" sz="2800" dirty="0">
                <a:solidFill>
                  <a:schemeClr val="bg1"/>
                </a:solidFill>
                <a:latin typeface="Arial" panose="020B0604020202020204" pitchFamily="34" charset="0"/>
                <a:cs typeface="Arial" panose="020B0604020202020204" pitchFamily="34" charset="0"/>
              </a:rPr>
              <a:t> Describe the context of your BTC Experience here. Your role/title, where your BTC engagement took place (name and purpose of organization if appropriate).  How long you spent. Why you got involved.</a:t>
            </a:r>
            <a:endParaRPr lang="en-US" sz="6571" b="1"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17705988" y="10443580"/>
            <a:ext cx="13965624" cy="2396169"/>
          </a:xfrm>
          <a:prstGeom prst="rect">
            <a:avLst/>
          </a:prstGeom>
          <a:noFill/>
        </p:spPr>
        <p:txBody>
          <a:bodyPr wrap="square" rtlCol="0">
            <a:spAutoFit/>
          </a:bodyPr>
          <a:lstStyle/>
          <a:p>
            <a:pPr algn="ctr"/>
            <a:r>
              <a:rPr lang="en-US" sz="6571" dirty="0">
                <a:solidFill>
                  <a:schemeClr val="bg1"/>
                </a:solidFill>
                <a:latin typeface="Georgia" panose="02040502050405020303" pitchFamily="18" charset="0"/>
              </a:rPr>
              <a:t>Activity/Description</a:t>
            </a:r>
          </a:p>
          <a:p>
            <a:pPr algn="ctr"/>
            <a:r>
              <a:rPr lang="en-US" sz="2800" dirty="0">
                <a:solidFill>
                  <a:schemeClr val="bg1"/>
                </a:solidFill>
                <a:latin typeface="Arial" panose="020B0604020202020204" pitchFamily="34" charset="0"/>
                <a:cs typeface="Arial" panose="020B0604020202020204" pitchFamily="34" charset="0"/>
              </a:rPr>
              <a:t>What were the most significant things you did, what was the role/commitment level, who else did you interact with (peers, colleagues, mentors), details on what this experience involved.</a:t>
            </a:r>
            <a:endParaRPr lang="en-US" sz="2800" b="1" dirty="0">
              <a:solidFill>
                <a:schemeClr val="bg1"/>
              </a:solidFill>
              <a:latin typeface="Arial" panose="020B0604020202020204" pitchFamily="34" charset="0"/>
              <a:cs typeface="Arial" panose="020B0604020202020204" pitchFamily="34" charset="0"/>
            </a:endParaRPr>
          </a:p>
        </p:txBody>
      </p:sp>
      <p:sp>
        <p:nvSpPr>
          <p:cNvPr id="18" name="TextBox 17"/>
          <p:cNvSpPr txBox="1"/>
          <p:nvPr/>
        </p:nvSpPr>
        <p:spPr>
          <a:xfrm>
            <a:off x="1493110" y="14712740"/>
            <a:ext cx="13472980" cy="2396169"/>
          </a:xfrm>
          <a:prstGeom prst="rect">
            <a:avLst/>
          </a:prstGeom>
          <a:noFill/>
        </p:spPr>
        <p:txBody>
          <a:bodyPr wrap="square" rtlCol="0">
            <a:spAutoFit/>
          </a:bodyPr>
          <a:lstStyle/>
          <a:p>
            <a:pPr algn="ctr"/>
            <a:r>
              <a:rPr lang="en-US" sz="6571" dirty="0">
                <a:solidFill>
                  <a:schemeClr val="bg1"/>
                </a:solidFill>
                <a:latin typeface="Georgia" panose="02040502050405020303" pitchFamily="18" charset="0"/>
              </a:rPr>
              <a:t>Reflection (Analysis)</a:t>
            </a:r>
          </a:p>
          <a:p>
            <a:pPr algn="ctr"/>
            <a:r>
              <a:rPr lang="en-US" sz="2800" dirty="0">
                <a:solidFill>
                  <a:schemeClr val="bg1"/>
                </a:solidFill>
                <a:latin typeface="Arial" panose="020B0604020202020204" pitchFamily="34" charset="0"/>
                <a:cs typeface="Arial" panose="020B0604020202020204" pitchFamily="34" charset="0"/>
              </a:rPr>
              <a:t>How did your BTC experience relate to your WTC experience, what else were you involved with that gave meaning to your experiences? You can either drill down to one class or focus on an overarching theme of your major courses.</a:t>
            </a:r>
            <a:endParaRPr lang="en-US" sz="2800" b="1" dirty="0">
              <a:solidFill>
                <a:schemeClr val="bg1"/>
              </a:solidFill>
              <a:latin typeface="Arial" panose="020B0604020202020204" pitchFamily="34" charset="0"/>
              <a:cs typeface="Arial" panose="020B0604020202020204" pitchFamily="34" charset="0"/>
            </a:endParaRPr>
          </a:p>
        </p:txBody>
      </p:sp>
      <p:sp>
        <p:nvSpPr>
          <p:cNvPr id="19" name="TextBox 18"/>
          <p:cNvSpPr txBox="1"/>
          <p:nvPr/>
        </p:nvSpPr>
        <p:spPr>
          <a:xfrm>
            <a:off x="17351351" y="13697048"/>
            <a:ext cx="14751098" cy="4163704"/>
          </a:xfrm>
          <a:prstGeom prst="rect">
            <a:avLst/>
          </a:prstGeom>
          <a:noFill/>
        </p:spPr>
        <p:txBody>
          <a:bodyPr wrap="square" rtlCol="0">
            <a:spAutoFit/>
          </a:bodyPr>
          <a:lstStyle/>
          <a:p>
            <a:pPr algn="ctr"/>
            <a:r>
              <a:rPr lang="en-US" sz="6571" dirty="0">
                <a:solidFill>
                  <a:schemeClr val="bg1"/>
                </a:solidFill>
                <a:latin typeface="Georgia" panose="02040502050405020303" pitchFamily="18" charset="0"/>
              </a:rPr>
              <a:t>Conclusion</a:t>
            </a:r>
          </a:p>
          <a:p>
            <a:pPr algn="ctr"/>
            <a:r>
              <a:rPr lang="en-US" sz="2800" dirty="0">
                <a:solidFill>
                  <a:schemeClr val="bg1"/>
                </a:solidFill>
                <a:latin typeface="Arial" panose="020B0604020202020204" pitchFamily="34" charset="0"/>
                <a:cs typeface="Arial" panose="020B0604020202020204" pitchFamily="34" charset="0"/>
              </a:rPr>
              <a:t>How does this experience and learning impact your own decisions for the future? What guiding principles are you going to take with you in whatever you decide to do? Here is what I want to do for my future and why?</a:t>
            </a:r>
            <a:br>
              <a:rPr lang="en-US" sz="2800" dirty="0">
                <a:solidFill>
                  <a:schemeClr val="bg1"/>
                </a:solidFill>
                <a:latin typeface="Arial" panose="020B0604020202020204" pitchFamily="34" charset="0"/>
                <a:cs typeface="Arial" panose="020B0604020202020204" pitchFamily="34" charset="0"/>
              </a:rPr>
            </a:br>
            <a:r>
              <a:rPr lang="en-US" sz="2800" dirty="0">
                <a:solidFill>
                  <a:schemeClr val="bg1"/>
                </a:solidFill>
                <a:latin typeface="Arial" panose="020B0604020202020204" pitchFamily="34" charset="0"/>
                <a:cs typeface="Arial" panose="020B0604020202020204" pitchFamily="34" charset="0"/>
              </a:rPr>
              <a:t>This is also a good section to acknowledge anyone who was influential to your project. </a:t>
            </a:r>
          </a:p>
          <a:p>
            <a:pPr algn="ctr"/>
            <a:r>
              <a:rPr lang="en-US" sz="2800" dirty="0">
                <a:solidFill>
                  <a:schemeClr val="bg1"/>
                </a:solidFill>
                <a:latin typeface="Arial" panose="020B0604020202020204" pitchFamily="34" charset="0"/>
                <a:cs typeface="Arial" panose="020B0604020202020204" pitchFamily="34" charset="0"/>
              </a:rPr>
              <a:t>Please note: The provided prompts for each section are not exhaustive. Please refer to GLD Presentations Expectations form for additional details</a:t>
            </a:r>
            <a:r>
              <a:rPr lang="en-US" sz="2800" b="1" dirty="0">
                <a:solidFill>
                  <a:schemeClr val="bg1"/>
                </a:solidFill>
                <a:latin typeface="Arial" panose="020B0604020202020204" pitchFamily="34" charset="0"/>
                <a:cs typeface="Arial" panose="020B0604020202020204" pitchFamily="34" charset="0"/>
              </a:rPr>
              <a:t>.</a:t>
            </a:r>
          </a:p>
          <a:p>
            <a:pPr algn="ctr"/>
            <a:endParaRPr lang="en-US" sz="3086" b="1" dirty="0">
              <a:solidFill>
                <a:schemeClr val="bg1"/>
              </a:solidFill>
              <a:latin typeface="Archer Bold" panose="02000000000000000000" pitchFamily="50"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1091" y="8437523"/>
            <a:ext cx="8182263" cy="5211632"/>
          </a:xfrm>
          <a:prstGeom prst="rect">
            <a:avLst/>
          </a:prstGeom>
        </p:spPr>
      </p:pic>
      <p:sp>
        <p:nvSpPr>
          <p:cNvPr id="14" name="TextBox 13"/>
          <p:cNvSpPr txBox="1"/>
          <p:nvPr/>
        </p:nvSpPr>
        <p:spPr>
          <a:xfrm>
            <a:off x="8935442" y="18615559"/>
            <a:ext cx="15047515" cy="3125984"/>
          </a:xfrm>
          <a:prstGeom prst="rect">
            <a:avLst/>
          </a:prstGeom>
          <a:noFill/>
        </p:spPr>
        <p:txBody>
          <a:bodyPr wrap="square" rtlCol="0">
            <a:spAutoFit/>
          </a:bodyPr>
          <a:lstStyle/>
          <a:p>
            <a:pPr algn="ctr"/>
            <a:r>
              <a:rPr lang="en-US" sz="6571" dirty="0">
                <a:solidFill>
                  <a:schemeClr val="bg1"/>
                </a:solidFill>
                <a:latin typeface="Georgia" panose="02040502050405020303" pitchFamily="18" charset="0"/>
              </a:rPr>
              <a:t>References</a:t>
            </a:r>
          </a:p>
          <a:p>
            <a:pPr algn="ctr"/>
            <a:r>
              <a:rPr lang="en-US" sz="3086" dirty="0">
                <a:solidFill>
                  <a:schemeClr val="bg1"/>
                </a:solidFill>
                <a:latin typeface="Arial" panose="020B0604020202020204" pitchFamily="34" charset="0"/>
                <a:cs typeface="Arial" panose="020B0604020202020204" pitchFamily="34" charset="0"/>
              </a:rPr>
              <a:t>In necessary, provide a list of references that are relevant to your project</a:t>
            </a:r>
            <a:r>
              <a:rPr lang="en-US" sz="2514" dirty="0">
                <a:solidFill>
                  <a:schemeClr val="bg1"/>
                </a:solidFill>
                <a:latin typeface="Arial" panose="020B0604020202020204" pitchFamily="34" charset="0"/>
                <a:cs typeface="Arial" panose="020B0604020202020204" pitchFamily="34" charset="0"/>
              </a:rPr>
              <a:t>.</a:t>
            </a:r>
          </a:p>
          <a:p>
            <a:pPr algn="ctr"/>
            <a:r>
              <a:rPr lang="en-US" sz="2514" dirty="0">
                <a:solidFill>
                  <a:schemeClr val="bg1"/>
                </a:solidFill>
                <a:latin typeface="Arial" panose="020B0604020202020204" pitchFamily="34" charset="0"/>
                <a:cs typeface="Arial" panose="020B0604020202020204" pitchFamily="34" charset="0"/>
              </a:rPr>
              <a:t>Meet and greet event. Digital image. Web. January 17, 2018. &lt;www.th-koeln.de&gt;</a:t>
            </a:r>
          </a:p>
          <a:p>
            <a:pPr algn="ctr"/>
            <a:r>
              <a:rPr lang="en-US" sz="2514" dirty="0">
                <a:solidFill>
                  <a:schemeClr val="bg1"/>
                </a:solidFill>
                <a:latin typeface="Arial" panose="020B0604020202020204" pitchFamily="34" charset="0"/>
                <a:cs typeface="Arial" panose="020B0604020202020204" pitchFamily="34" charset="0"/>
              </a:rPr>
              <a:t>Colleagues at worksite. Digital image. February 2014. Web. January 17, 2018. &lt;www.vacorps.com&gt;</a:t>
            </a:r>
          </a:p>
          <a:p>
            <a:pPr algn="ctr"/>
            <a:r>
              <a:rPr lang="en-US" sz="2514" dirty="0">
                <a:solidFill>
                  <a:schemeClr val="bg1"/>
                </a:solidFill>
                <a:latin typeface="Arial" panose="020B0604020202020204" pitchFamily="34" charset="0"/>
                <a:cs typeface="Arial" panose="020B0604020202020204" pitchFamily="34" charset="0"/>
              </a:rPr>
              <a:t>Advanced technology equipment. Digital image. June 6, 2014. Web. January 17, 2018. &lt;ww1.prweb.com&gt; </a:t>
            </a:r>
          </a:p>
        </p:txBody>
      </p:sp>
      <p:pic>
        <p:nvPicPr>
          <p:cNvPr id="2050" name="Picture 2" descr="http://ww1.prweb.com/prfiles/2014/06/04/11916228/DMS-Engineering-Internship-Graphi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8184" y="8437523"/>
            <a:ext cx="6806994" cy="5260428"/>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www.vacorps.com/wp-content/uploads/2014/02/DSC06514-1024x76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60426" y="4843652"/>
            <a:ext cx="6448684" cy="4836513"/>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https://www.th-koeln.de/mam/bilder/studium/bewerbung_zulassung/finanz/16_meetandgree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09575" y="4843652"/>
            <a:ext cx="7254772" cy="4836514"/>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F378B953-3D79-406B-8CFF-462E0684181A}"/>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760513" y="19297538"/>
            <a:ext cx="4572009" cy="2237237"/>
          </a:xfrm>
          <a:prstGeom prst="rect">
            <a:avLst/>
          </a:prstGeom>
        </p:spPr>
      </p:pic>
    </p:spTree>
    <p:extLst>
      <p:ext uri="{BB962C8B-B14F-4D97-AF65-F5344CB8AC3E}">
        <p14:creationId xmlns:p14="http://schemas.microsoft.com/office/powerpoint/2010/main" val="2283971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96057"/>
        </a:solidFill>
        <a:effectLst/>
      </p:bgPr>
    </p:bg>
    <p:spTree>
      <p:nvGrpSpPr>
        <p:cNvPr id="1" name=""/>
        <p:cNvGrpSpPr/>
        <p:nvPr/>
      </p:nvGrpSpPr>
      <p:grpSpPr>
        <a:xfrm>
          <a:off x="0" y="0"/>
          <a:ext cx="0" cy="0"/>
          <a:chOff x="0" y="0"/>
          <a:chExt cx="0" cy="0"/>
        </a:xfrm>
      </p:grpSpPr>
      <p:sp>
        <p:nvSpPr>
          <p:cNvPr id="17" name="TextBox 16"/>
          <p:cNvSpPr txBox="1"/>
          <p:nvPr/>
        </p:nvSpPr>
        <p:spPr>
          <a:xfrm>
            <a:off x="0" y="-54237"/>
            <a:ext cx="32904473" cy="5789405"/>
          </a:xfrm>
          <a:prstGeom prst="rect">
            <a:avLst/>
          </a:prstGeom>
          <a:noFill/>
        </p:spPr>
        <p:txBody>
          <a:bodyPr wrap="square" rtlCol="0">
            <a:spAutoFit/>
          </a:bodyPr>
          <a:lstStyle/>
          <a:p>
            <a:pPr algn="ctr"/>
            <a:r>
              <a:rPr lang="en-US" sz="13650" b="1" dirty="0">
                <a:solidFill>
                  <a:schemeClr val="bg1"/>
                </a:solidFill>
                <a:latin typeface="Georgia" panose="02040502050405020303" pitchFamily="18" charset="0"/>
                <a:cs typeface="Gotham Bold" pitchFamily="50" charset="0"/>
              </a:rPr>
              <a:t>Title of the Project</a:t>
            </a:r>
          </a:p>
          <a:p>
            <a:pPr algn="ctr"/>
            <a:r>
              <a:rPr lang="en-US" sz="6000" dirty="0">
                <a:solidFill>
                  <a:schemeClr val="bg1"/>
                </a:solidFill>
                <a:latin typeface="Georgia" panose="02040502050405020303" pitchFamily="18" charset="0"/>
                <a:cs typeface="Gotham Bold" pitchFamily="50" charset="0"/>
              </a:rPr>
              <a:t>{Place name here}</a:t>
            </a:r>
            <a:br>
              <a:rPr lang="en-US" sz="6000" dirty="0">
                <a:solidFill>
                  <a:schemeClr val="bg1"/>
                </a:solidFill>
                <a:latin typeface="Georgia" panose="02040502050405020303" pitchFamily="18" charset="0"/>
                <a:cs typeface="Gotham Bold" pitchFamily="50" charset="0"/>
              </a:rPr>
            </a:br>
            <a:r>
              <a:rPr lang="en-US" sz="6000" dirty="0">
                <a:solidFill>
                  <a:schemeClr val="bg1"/>
                </a:solidFill>
                <a:latin typeface="Georgia" panose="02040502050405020303" pitchFamily="18" charset="0"/>
                <a:cs typeface="Gotham Bold" pitchFamily="50" charset="0"/>
              </a:rPr>
              <a:t>{Graduation with Leadership Distinction in PATHWAY}</a:t>
            </a:r>
          </a:p>
          <a:p>
            <a:pPr algn="ctr"/>
            <a:endParaRPr lang="en-US" sz="11371" b="1" dirty="0">
              <a:solidFill>
                <a:schemeClr val="bg1"/>
              </a:solidFill>
              <a:latin typeface="Archer Bold" panose="02000000000000000000" pitchFamily="50" charset="0"/>
              <a:cs typeface="Gotham Bold" pitchFamily="50" charset="0"/>
            </a:endParaRPr>
          </a:p>
        </p:txBody>
      </p:sp>
      <p:pic>
        <p:nvPicPr>
          <p:cNvPr id="26" name="Picture 25"/>
          <p:cNvPicPr>
            <a:picLocks noChangeAspect="1"/>
          </p:cNvPicPr>
          <p:nvPr/>
        </p:nvPicPr>
        <p:blipFill>
          <a:blip r:embed="rId3"/>
          <a:stretch>
            <a:fillRect/>
          </a:stretch>
        </p:blipFill>
        <p:spPr>
          <a:xfrm>
            <a:off x="905806" y="19734101"/>
            <a:ext cx="3812033" cy="136411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57765" y="14343025"/>
            <a:ext cx="6154011" cy="4048844"/>
          </a:xfrm>
          <a:prstGeom prst="rect">
            <a:avLst/>
          </a:prstGeom>
        </p:spPr>
      </p:pic>
      <p:sp>
        <p:nvSpPr>
          <p:cNvPr id="12" name="TextBox 11"/>
          <p:cNvSpPr txBox="1"/>
          <p:nvPr/>
        </p:nvSpPr>
        <p:spPr>
          <a:xfrm>
            <a:off x="994622" y="4628081"/>
            <a:ext cx="14469954" cy="2528128"/>
          </a:xfrm>
          <a:prstGeom prst="rect">
            <a:avLst/>
          </a:prstGeom>
          <a:noFill/>
        </p:spPr>
        <p:txBody>
          <a:bodyPr wrap="square" rtlCol="0">
            <a:spAutoFit/>
          </a:bodyPr>
          <a:lstStyle/>
          <a:p>
            <a:pPr algn="ctr"/>
            <a:r>
              <a:rPr lang="en-US" sz="6571" b="1" dirty="0">
                <a:solidFill>
                  <a:schemeClr val="bg1"/>
                </a:solidFill>
                <a:latin typeface="Georgia" panose="02040502050405020303" pitchFamily="18" charset="0"/>
              </a:rPr>
              <a:t>Beyond the Classroom</a:t>
            </a:r>
            <a:br>
              <a:rPr lang="en-US" sz="6571" b="1" dirty="0">
                <a:solidFill>
                  <a:schemeClr val="bg1"/>
                </a:solidFill>
                <a:latin typeface="Archer Bold" panose="02000000000000000000" pitchFamily="50" charset="0"/>
              </a:rPr>
            </a:br>
            <a:r>
              <a:rPr lang="en-US" sz="3086" b="1" dirty="0">
                <a:solidFill>
                  <a:schemeClr val="bg1"/>
                </a:solidFill>
                <a:latin typeface="Arial" panose="020B0604020202020204" pitchFamily="34" charset="0"/>
                <a:cs typeface="Arial" panose="020B0604020202020204" pitchFamily="34" charset="0"/>
              </a:rPr>
              <a:t>Title of My Beyond the Classroom</a:t>
            </a:r>
            <a:r>
              <a:rPr lang="en-US" sz="3086" dirty="0">
                <a:solidFill>
                  <a:schemeClr val="bg1"/>
                </a:solidFill>
                <a:latin typeface="Arial" panose="020B0604020202020204" pitchFamily="34" charset="0"/>
                <a:cs typeface="Arial" panose="020B0604020202020204" pitchFamily="34" charset="0"/>
              </a:rPr>
              <a:t> Describe the context of your BTC Experience here. Your role/title, where your BTC engagement took place (name and purpose of organization if appropriate).  How long you spent. Why you got involved, etc. </a:t>
            </a:r>
            <a:r>
              <a:rPr lang="en-US" sz="3086" dirty="0">
                <a:solidFill>
                  <a:schemeClr val="bg1"/>
                </a:solidFill>
              </a:rPr>
              <a:t> </a:t>
            </a:r>
          </a:p>
        </p:txBody>
      </p:sp>
      <p:sp>
        <p:nvSpPr>
          <p:cNvPr id="13" name="TextBox 12"/>
          <p:cNvSpPr txBox="1"/>
          <p:nvPr/>
        </p:nvSpPr>
        <p:spPr>
          <a:xfrm>
            <a:off x="17168754" y="7289903"/>
            <a:ext cx="15116291" cy="2528128"/>
          </a:xfrm>
          <a:prstGeom prst="rect">
            <a:avLst/>
          </a:prstGeom>
          <a:noFill/>
        </p:spPr>
        <p:txBody>
          <a:bodyPr wrap="square" rtlCol="0">
            <a:spAutoFit/>
          </a:bodyPr>
          <a:lstStyle/>
          <a:p>
            <a:pPr algn="ctr"/>
            <a:r>
              <a:rPr lang="en-US" sz="6571" b="1" dirty="0">
                <a:solidFill>
                  <a:schemeClr val="bg1"/>
                </a:solidFill>
                <a:latin typeface="Georgia" panose="02040502050405020303" pitchFamily="18" charset="0"/>
              </a:rPr>
              <a:t>Activity/Description</a:t>
            </a:r>
          </a:p>
          <a:p>
            <a:pPr algn="ctr"/>
            <a:r>
              <a:rPr lang="en-US" sz="3086" dirty="0">
                <a:solidFill>
                  <a:schemeClr val="bg1"/>
                </a:solidFill>
                <a:latin typeface="Arial" panose="020B0604020202020204" pitchFamily="34" charset="0"/>
                <a:cs typeface="Arial" panose="020B0604020202020204" pitchFamily="34" charset="0"/>
              </a:rPr>
              <a:t>What were the most significant things you did, what was the role/commitment level, who else did you interact with (peers, colleagues, mentors), details on what this experience involved.</a:t>
            </a:r>
            <a:endParaRPr lang="en-US" sz="3086" b="1" dirty="0">
              <a:solidFill>
                <a:schemeClr val="bg1"/>
              </a:solidFill>
              <a:latin typeface="Arial" panose="020B0604020202020204" pitchFamily="34" charset="0"/>
              <a:cs typeface="Arial" panose="020B0604020202020204" pitchFamily="34" charset="0"/>
            </a:endParaRPr>
          </a:p>
        </p:txBody>
      </p:sp>
      <p:sp>
        <p:nvSpPr>
          <p:cNvPr id="14" name="TextBox 13"/>
          <p:cNvSpPr txBox="1"/>
          <p:nvPr/>
        </p:nvSpPr>
        <p:spPr>
          <a:xfrm>
            <a:off x="17206568" y="10236452"/>
            <a:ext cx="15047515" cy="2528128"/>
          </a:xfrm>
          <a:prstGeom prst="rect">
            <a:avLst/>
          </a:prstGeom>
          <a:noFill/>
        </p:spPr>
        <p:txBody>
          <a:bodyPr wrap="square" rtlCol="0">
            <a:spAutoFit/>
          </a:bodyPr>
          <a:lstStyle/>
          <a:p>
            <a:pPr algn="ctr"/>
            <a:r>
              <a:rPr lang="en-US" sz="6571" b="1" dirty="0">
                <a:solidFill>
                  <a:schemeClr val="bg1"/>
                </a:solidFill>
                <a:latin typeface="Georgia" panose="02040502050405020303" pitchFamily="18" charset="0"/>
              </a:rPr>
              <a:t>Reflection (Analysis)</a:t>
            </a:r>
          </a:p>
          <a:p>
            <a:pPr algn="ctr"/>
            <a:r>
              <a:rPr lang="en-US" sz="3086" dirty="0">
                <a:solidFill>
                  <a:schemeClr val="bg1"/>
                </a:solidFill>
                <a:latin typeface="Arial" panose="020B0604020202020204" pitchFamily="34" charset="0"/>
                <a:cs typeface="Arial" panose="020B0604020202020204" pitchFamily="34" charset="0"/>
              </a:rPr>
              <a:t>How did your BTC experience relate to your WTC experience, what else were you involved with that gave meaning to your experiences? You can either drill down to one class or focus on an overarching theme of your major courses.</a:t>
            </a:r>
            <a:endParaRPr lang="en-US" sz="3086" b="1" dirty="0">
              <a:solidFill>
                <a:schemeClr val="bg1"/>
              </a:solidFill>
              <a:latin typeface="Arial" panose="020B0604020202020204" pitchFamily="34" charset="0"/>
              <a:cs typeface="Arial" panose="020B0604020202020204" pitchFamily="34" charset="0"/>
            </a:endParaRPr>
          </a:p>
        </p:txBody>
      </p:sp>
      <p:sp>
        <p:nvSpPr>
          <p:cNvPr id="15" name="TextBox 14"/>
          <p:cNvSpPr txBox="1"/>
          <p:nvPr/>
        </p:nvSpPr>
        <p:spPr>
          <a:xfrm>
            <a:off x="705842" y="13678762"/>
            <a:ext cx="15047515" cy="5377370"/>
          </a:xfrm>
          <a:prstGeom prst="rect">
            <a:avLst/>
          </a:prstGeom>
          <a:noFill/>
        </p:spPr>
        <p:txBody>
          <a:bodyPr wrap="square" rtlCol="0">
            <a:spAutoFit/>
          </a:bodyPr>
          <a:lstStyle/>
          <a:p>
            <a:pPr algn="ctr"/>
            <a:r>
              <a:rPr lang="en-US" sz="6571" b="1" dirty="0">
                <a:solidFill>
                  <a:schemeClr val="bg1"/>
                </a:solidFill>
                <a:latin typeface="Georgia" panose="02040502050405020303" pitchFamily="18" charset="0"/>
              </a:rPr>
              <a:t>Conclusion</a:t>
            </a:r>
          </a:p>
          <a:p>
            <a:pPr algn="ctr"/>
            <a:r>
              <a:rPr lang="en-US" sz="3086" dirty="0">
                <a:solidFill>
                  <a:schemeClr val="bg1"/>
                </a:solidFill>
                <a:latin typeface="Arial" panose="020B0604020202020204" pitchFamily="34" charset="0"/>
                <a:cs typeface="Arial" panose="020B0604020202020204" pitchFamily="34" charset="0"/>
              </a:rPr>
              <a:t>How does this experience and learning impact your own decisions for the future? What guiding principles are you going to take with you in whatever you decide to do? Here is what I want to do for my future and why?</a:t>
            </a:r>
            <a:br>
              <a:rPr lang="en-US" sz="3086" dirty="0">
                <a:solidFill>
                  <a:schemeClr val="bg1"/>
                </a:solidFill>
                <a:latin typeface="Arial" panose="020B0604020202020204" pitchFamily="34" charset="0"/>
                <a:cs typeface="Arial" panose="020B0604020202020204" pitchFamily="34" charset="0"/>
              </a:rPr>
            </a:br>
            <a:r>
              <a:rPr lang="en-US" sz="3086" dirty="0">
                <a:solidFill>
                  <a:schemeClr val="bg1"/>
                </a:solidFill>
                <a:latin typeface="Arial" panose="020B0604020202020204" pitchFamily="34" charset="0"/>
                <a:cs typeface="Arial" panose="020B0604020202020204" pitchFamily="34" charset="0"/>
              </a:rPr>
              <a:t>This is also a good section to acknowledge anyone who was influential to your project. </a:t>
            </a:r>
            <a:br>
              <a:rPr lang="en-US" sz="3086" dirty="0">
                <a:solidFill>
                  <a:schemeClr val="bg1"/>
                </a:solidFill>
                <a:latin typeface="Arial" panose="020B0604020202020204" pitchFamily="34" charset="0"/>
                <a:cs typeface="Arial" panose="020B0604020202020204" pitchFamily="34" charset="0"/>
              </a:rPr>
            </a:br>
            <a:endParaRPr lang="en-US" sz="3086" dirty="0">
              <a:solidFill>
                <a:schemeClr val="bg1"/>
              </a:solidFill>
              <a:latin typeface="Arial" panose="020B0604020202020204" pitchFamily="34" charset="0"/>
              <a:cs typeface="Arial" panose="020B0604020202020204" pitchFamily="34" charset="0"/>
            </a:endParaRPr>
          </a:p>
          <a:p>
            <a:pPr algn="ctr"/>
            <a:r>
              <a:rPr lang="en-US" sz="3086" b="1" dirty="0">
                <a:solidFill>
                  <a:schemeClr val="bg1"/>
                </a:solidFill>
                <a:latin typeface="Arial" panose="020B0604020202020204" pitchFamily="34" charset="0"/>
                <a:cs typeface="Arial" panose="020B0604020202020204" pitchFamily="34" charset="0"/>
              </a:rPr>
              <a:t>Please note: The provided prompts for each section are not exhaustive. Please refer to GLD Presentations Expectations form for additional details.</a:t>
            </a:r>
          </a:p>
          <a:p>
            <a:pPr algn="ctr"/>
            <a:endParaRPr lang="en-US" sz="3086" b="1" dirty="0">
              <a:solidFill>
                <a:schemeClr val="bg1"/>
              </a:solidFill>
              <a:latin typeface="Archer Bold" panose="02000000000000000000" pitchFamily="50" charset="0"/>
            </a:endParaRPr>
          </a:p>
        </p:txBody>
      </p:sp>
      <p:pic>
        <p:nvPicPr>
          <p:cNvPr id="3074" name="Picture 2"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26720" y="14319315"/>
            <a:ext cx="6154012" cy="4096264"/>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TextBox 17"/>
          <p:cNvSpPr txBox="1"/>
          <p:nvPr/>
        </p:nvSpPr>
        <p:spPr>
          <a:xfrm>
            <a:off x="8956205" y="19023144"/>
            <a:ext cx="15047515" cy="2739083"/>
          </a:xfrm>
          <a:prstGeom prst="rect">
            <a:avLst/>
          </a:prstGeom>
          <a:noFill/>
        </p:spPr>
        <p:txBody>
          <a:bodyPr wrap="square" rtlCol="0">
            <a:spAutoFit/>
          </a:bodyPr>
          <a:lstStyle/>
          <a:p>
            <a:pPr algn="ctr"/>
            <a:r>
              <a:rPr lang="en-US" sz="6571" b="1" dirty="0">
                <a:solidFill>
                  <a:schemeClr val="bg1"/>
                </a:solidFill>
                <a:latin typeface="Georgia" panose="02040502050405020303" pitchFamily="18" charset="0"/>
              </a:rPr>
              <a:t>References</a:t>
            </a:r>
          </a:p>
          <a:p>
            <a:pPr algn="ctr"/>
            <a:r>
              <a:rPr lang="en-US" sz="3086" dirty="0">
                <a:solidFill>
                  <a:schemeClr val="bg1"/>
                </a:solidFill>
                <a:latin typeface="Arial" panose="020B0604020202020204" pitchFamily="34" charset="0"/>
                <a:cs typeface="Arial" panose="020B0604020202020204" pitchFamily="34" charset="0"/>
              </a:rPr>
              <a:t>In necessary, provide a list of references that are relevant to your project</a:t>
            </a:r>
            <a:r>
              <a:rPr lang="en-US" sz="2514" dirty="0">
                <a:solidFill>
                  <a:schemeClr val="bg1"/>
                </a:solidFill>
                <a:latin typeface="Arial" panose="020B0604020202020204" pitchFamily="34" charset="0"/>
                <a:cs typeface="Arial" panose="020B0604020202020204" pitchFamily="34" charset="0"/>
              </a:rPr>
              <a:t>.</a:t>
            </a:r>
          </a:p>
          <a:p>
            <a:pPr algn="ctr"/>
            <a:r>
              <a:rPr lang="en-US" sz="2514" dirty="0">
                <a:solidFill>
                  <a:schemeClr val="bg1"/>
                </a:solidFill>
                <a:latin typeface="Arial" panose="020B0604020202020204" pitchFamily="34" charset="0"/>
                <a:cs typeface="Arial" panose="020B0604020202020204" pitchFamily="34" charset="0"/>
              </a:rPr>
              <a:t>Rome coliseum. Digital image. June 2014. Web. January 17, 2018. &lt;blog.rome-accommodation.net&gt;</a:t>
            </a:r>
          </a:p>
          <a:p>
            <a:pPr algn="ctr"/>
            <a:r>
              <a:rPr lang="en-US" sz="2514" dirty="0">
                <a:solidFill>
                  <a:schemeClr val="bg1"/>
                </a:solidFill>
                <a:latin typeface="Arial" panose="020B0604020202020204" pitchFamily="34" charset="0"/>
                <a:cs typeface="Arial" panose="020B0604020202020204" pitchFamily="34" charset="0"/>
              </a:rPr>
              <a:t>Garden in Rome. Digital image. Web. January 17, 2018. &lt;museum.wales&gt;</a:t>
            </a:r>
          </a:p>
          <a:p>
            <a:pPr algn="ctr"/>
            <a:r>
              <a:rPr lang="en-US" sz="2514" dirty="0">
                <a:solidFill>
                  <a:schemeClr val="bg1"/>
                </a:solidFill>
                <a:latin typeface="Arial" panose="020B0604020202020204" pitchFamily="34" charset="0"/>
                <a:cs typeface="Arial" panose="020B0604020202020204" pitchFamily="34" charset="0"/>
              </a:rPr>
              <a:t>Greece. Digital image. Web. January 17, 2018. &lt;amfblog.s3amazonaws.com&gt;</a:t>
            </a:r>
          </a:p>
        </p:txBody>
      </p:sp>
      <p:pic>
        <p:nvPicPr>
          <p:cNvPr id="3076" name="Picture 4" descr="See the source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7824" y="8111077"/>
            <a:ext cx="6923552" cy="4612817"/>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0B282EC7-CA6D-4031-8701-27A2E0793408}"/>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760513" y="19297538"/>
            <a:ext cx="4572009" cy="2237237"/>
          </a:xfrm>
          <a:prstGeom prst="rect">
            <a:avLst/>
          </a:prstGeom>
        </p:spPr>
      </p:pic>
    </p:spTree>
    <p:extLst>
      <p:ext uri="{BB962C8B-B14F-4D97-AF65-F5344CB8AC3E}">
        <p14:creationId xmlns:p14="http://schemas.microsoft.com/office/powerpoint/2010/main" val="3579724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4AAA1647-CABC-47F5-B729-47AFC12BA536}"/>
              </a:ext>
            </a:extLst>
          </p:cNvPr>
          <p:cNvSpPr>
            <a:spLocks noGrp="1"/>
          </p:cNvSpPr>
          <p:nvPr>
            <p:ph type="ctrTitle"/>
          </p:nvPr>
        </p:nvSpPr>
        <p:spPr>
          <a:xfrm>
            <a:off x="8229600" y="5533"/>
            <a:ext cx="16459198" cy="21945599"/>
          </a:xfrm>
          <a:solidFill>
            <a:srgbClr val="6F7204"/>
          </a:solidFill>
        </p:spPr>
        <p:txBody>
          <a:bodyPr anchor="t">
            <a:noAutofit/>
          </a:bodyPr>
          <a:lstStyle/>
          <a:p>
            <a:pPr algn="l">
              <a:lnSpc>
                <a:spcPct val="150000"/>
              </a:lnSpc>
            </a:pPr>
            <a:r>
              <a:rPr lang="en-US" sz="8800" dirty="0">
                <a:solidFill>
                  <a:schemeClr val="bg1"/>
                </a:solidFill>
                <a:latin typeface="Arial" panose="020B0604020202020204" pitchFamily="34" charset="0"/>
                <a:ea typeface="Roboto" panose="02000000000000000000" pitchFamily="2" charset="0"/>
                <a:cs typeface="Arial" panose="020B0604020202020204" pitchFamily="34" charset="0"/>
              </a:rPr>
              <a:t> </a:t>
            </a:r>
          </a:p>
        </p:txBody>
      </p:sp>
      <p:sp>
        <p:nvSpPr>
          <p:cNvPr id="10" name="Graphic 7">
            <a:extLst>
              <a:ext uri="{FF2B5EF4-FFF2-40B4-BE49-F238E27FC236}">
                <a16:creationId xmlns:a16="http://schemas.microsoft.com/office/drawing/2014/main" id="{3160D376-E849-4ABC-8943-4A5B6CFFC6E2}"/>
              </a:ext>
            </a:extLst>
          </p:cNvPr>
          <p:cNvSpPr/>
          <p:nvPr/>
        </p:nvSpPr>
        <p:spPr>
          <a:xfrm>
            <a:off x="11698263" y="18930656"/>
            <a:ext cx="977513" cy="1690834"/>
          </a:xfrm>
          <a:custGeom>
            <a:avLst/>
            <a:gdLst>
              <a:gd name="connsiteX0" fmla="*/ 321256 w 2089376"/>
              <a:gd name="connsiteY0" fmla="*/ 0 h 3614056"/>
              <a:gd name="connsiteX1" fmla="*/ 0 w 2089376"/>
              <a:gd name="connsiteY1" fmla="*/ 321256 h 3614056"/>
              <a:gd name="connsiteX2" fmla="*/ 0 w 2089376"/>
              <a:gd name="connsiteY2" fmla="*/ 3292801 h 3614056"/>
              <a:gd name="connsiteX3" fmla="*/ 321256 w 2089376"/>
              <a:gd name="connsiteY3" fmla="*/ 3614057 h 3614056"/>
              <a:gd name="connsiteX4" fmla="*/ 1815047 w 2089376"/>
              <a:gd name="connsiteY4" fmla="*/ 3614057 h 3614056"/>
              <a:gd name="connsiteX5" fmla="*/ 2136303 w 2089376"/>
              <a:gd name="connsiteY5" fmla="*/ 3292801 h 3614056"/>
              <a:gd name="connsiteX6" fmla="*/ 2136303 w 2089376"/>
              <a:gd name="connsiteY6" fmla="*/ 321256 h 3614056"/>
              <a:gd name="connsiteX7" fmla="*/ 1815047 w 2089376"/>
              <a:gd name="connsiteY7" fmla="*/ 0 h 3614056"/>
              <a:gd name="connsiteX8" fmla="*/ 321256 w 2089376"/>
              <a:gd name="connsiteY8" fmla="*/ 0 h 3614056"/>
              <a:gd name="connsiteX9" fmla="*/ 889115 w 2089376"/>
              <a:gd name="connsiteY9" fmla="*/ 309397 h 3614056"/>
              <a:gd name="connsiteX10" fmla="*/ 1247302 w 2089376"/>
              <a:gd name="connsiteY10" fmla="*/ 309397 h 3614056"/>
              <a:gd name="connsiteX11" fmla="*/ 1289936 w 2089376"/>
              <a:gd name="connsiteY11" fmla="*/ 369650 h 3614056"/>
              <a:gd name="connsiteX12" fmla="*/ 1247302 w 2089376"/>
              <a:gd name="connsiteY12" fmla="*/ 429903 h 3614056"/>
              <a:gd name="connsiteX13" fmla="*/ 889115 w 2089376"/>
              <a:gd name="connsiteY13" fmla="*/ 429903 h 3614056"/>
              <a:gd name="connsiteX14" fmla="*/ 846480 w 2089376"/>
              <a:gd name="connsiteY14" fmla="*/ 369650 h 3614056"/>
              <a:gd name="connsiteX15" fmla="*/ 889115 w 2089376"/>
              <a:gd name="connsiteY15" fmla="*/ 309397 h 3614056"/>
              <a:gd name="connsiteX16" fmla="*/ 176468 w 2089376"/>
              <a:gd name="connsiteY16" fmla="*/ 738905 h 3614056"/>
              <a:gd name="connsiteX17" fmla="*/ 1959892 w 2089376"/>
              <a:gd name="connsiteY17" fmla="*/ 738905 h 3614056"/>
              <a:gd name="connsiteX18" fmla="*/ 1959892 w 2089376"/>
              <a:gd name="connsiteY18" fmla="*/ 2875208 h 3614056"/>
              <a:gd name="connsiteX19" fmla="*/ 176468 w 2089376"/>
              <a:gd name="connsiteY19" fmla="*/ 2875208 h 3614056"/>
              <a:gd name="connsiteX20" fmla="*/ 176468 w 2089376"/>
              <a:gd name="connsiteY20" fmla="*/ 738905 h 3614056"/>
              <a:gd name="connsiteX21" fmla="*/ 1068180 w 2089376"/>
              <a:gd name="connsiteY21" fmla="*/ 3045747 h 3614056"/>
              <a:gd name="connsiteX22" fmla="*/ 1068180 w 2089376"/>
              <a:gd name="connsiteY22" fmla="*/ 3045747 h 3614056"/>
              <a:gd name="connsiteX23" fmla="*/ 1267066 w 2089376"/>
              <a:gd name="connsiteY23" fmla="*/ 3244633 h 3614056"/>
              <a:gd name="connsiteX24" fmla="*/ 1267066 w 2089376"/>
              <a:gd name="connsiteY24" fmla="*/ 3244633 h 3614056"/>
              <a:gd name="connsiteX25" fmla="*/ 1267066 w 2089376"/>
              <a:gd name="connsiteY25" fmla="*/ 3244633 h 3614056"/>
              <a:gd name="connsiteX26" fmla="*/ 1267066 w 2089376"/>
              <a:gd name="connsiteY26" fmla="*/ 3244633 h 3614056"/>
              <a:gd name="connsiteX27" fmla="*/ 1068180 w 2089376"/>
              <a:gd name="connsiteY27" fmla="*/ 3443519 h 3614056"/>
              <a:gd name="connsiteX28" fmla="*/ 1068180 w 2089376"/>
              <a:gd name="connsiteY28" fmla="*/ 3443519 h 3614056"/>
              <a:gd name="connsiteX29" fmla="*/ 1068180 w 2089376"/>
              <a:gd name="connsiteY29" fmla="*/ 3443519 h 3614056"/>
              <a:gd name="connsiteX30" fmla="*/ 1068180 w 2089376"/>
              <a:gd name="connsiteY30" fmla="*/ 3443519 h 3614056"/>
              <a:gd name="connsiteX31" fmla="*/ 869294 w 2089376"/>
              <a:gd name="connsiteY31" fmla="*/ 3244633 h 3614056"/>
              <a:gd name="connsiteX32" fmla="*/ 869294 w 2089376"/>
              <a:gd name="connsiteY32" fmla="*/ 3244633 h 3614056"/>
              <a:gd name="connsiteX33" fmla="*/ 869294 w 2089376"/>
              <a:gd name="connsiteY33" fmla="*/ 3244633 h 3614056"/>
              <a:gd name="connsiteX34" fmla="*/ 869294 w 2089376"/>
              <a:gd name="connsiteY34" fmla="*/ 3244633 h 3614056"/>
              <a:gd name="connsiteX35" fmla="*/ 1068180 w 2089376"/>
              <a:gd name="connsiteY35" fmla="*/ 3045747 h 3614056"/>
              <a:gd name="connsiteX36" fmla="*/ 1068180 w 2089376"/>
              <a:gd name="connsiteY36" fmla="*/ 3045747 h 3614056"/>
              <a:gd name="connsiteX37" fmla="*/ 1068180 w 2089376"/>
              <a:gd name="connsiteY37" fmla="*/ 3045747 h 361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89376" h="3614056">
                <a:moveTo>
                  <a:pt x="321256" y="0"/>
                </a:moveTo>
                <a:cubicBezTo>
                  <a:pt x="144562" y="0"/>
                  <a:pt x="0" y="144562"/>
                  <a:pt x="0" y="321256"/>
                </a:cubicBezTo>
                <a:lnTo>
                  <a:pt x="0" y="3292801"/>
                </a:lnTo>
                <a:cubicBezTo>
                  <a:pt x="0" y="3469495"/>
                  <a:pt x="144562" y="3614057"/>
                  <a:pt x="321256" y="3614057"/>
                </a:cubicBezTo>
                <a:lnTo>
                  <a:pt x="1815047" y="3614057"/>
                </a:lnTo>
                <a:cubicBezTo>
                  <a:pt x="1991741" y="3614057"/>
                  <a:pt x="2136303" y="3469495"/>
                  <a:pt x="2136303" y="3292801"/>
                </a:cubicBezTo>
                <a:lnTo>
                  <a:pt x="2136303" y="321256"/>
                </a:lnTo>
                <a:cubicBezTo>
                  <a:pt x="2136303" y="144562"/>
                  <a:pt x="1991741" y="0"/>
                  <a:pt x="1815047" y="0"/>
                </a:cubicBezTo>
                <a:lnTo>
                  <a:pt x="321256" y="0"/>
                </a:lnTo>
                <a:close/>
                <a:moveTo>
                  <a:pt x="889115" y="309397"/>
                </a:moveTo>
                <a:lnTo>
                  <a:pt x="1247302" y="309397"/>
                </a:lnTo>
                <a:cubicBezTo>
                  <a:pt x="1270849" y="309397"/>
                  <a:pt x="1289936" y="336390"/>
                  <a:pt x="1289936" y="369650"/>
                </a:cubicBezTo>
                <a:cubicBezTo>
                  <a:pt x="1289936" y="402911"/>
                  <a:pt x="1270849" y="429903"/>
                  <a:pt x="1247302" y="429903"/>
                </a:cubicBezTo>
                <a:lnTo>
                  <a:pt x="889115" y="429903"/>
                </a:lnTo>
                <a:cubicBezTo>
                  <a:pt x="865567" y="429903"/>
                  <a:pt x="846480" y="402911"/>
                  <a:pt x="846480" y="369650"/>
                </a:cubicBezTo>
                <a:cubicBezTo>
                  <a:pt x="846480" y="336390"/>
                  <a:pt x="865567" y="309397"/>
                  <a:pt x="889115" y="309397"/>
                </a:cubicBezTo>
                <a:close/>
                <a:moveTo>
                  <a:pt x="176468" y="738905"/>
                </a:moveTo>
                <a:lnTo>
                  <a:pt x="1959892" y="738905"/>
                </a:lnTo>
                <a:lnTo>
                  <a:pt x="1959892" y="2875208"/>
                </a:lnTo>
                <a:lnTo>
                  <a:pt x="176468" y="2875208"/>
                </a:lnTo>
                <a:lnTo>
                  <a:pt x="176468" y="738905"/>
                </a:lnTo>
                <a:close/>
                <a:moveTo>
                  <a:pt x="1068180" y="3045747"/>
                </a:moveTo>
                <a:cubicBezTo>
                  <a:pt x="1068180" y="3045747"/>
                  <a:pt x="1068180" y="3045747"/>
                  <a:pt x="1068180" y="3045747"/>
                </a:cubicBezTo>
                <a:cubicBezTo>
                  <a:pt x="1178013" y="3045747"/>
                  <a:pt x="1267066" y="3134799"/>
                  <a:pt x="1267066" y="3244633"/>
                </a:cubicBezTo>
                <a:cubicBezTo>
                  <a:pt x="1267066" y="3244633"/>
                  <a:pt x="1267066" y="3244633"/>
                  <a:pt x="1267066" y="3244633"/>
                </a:cubicBezTo>
                <a:lnTo>
                  <a:pt x="1267066" y="3244633"/>
                </a:lnTo>
                <a:cubicBezTo>
                  <a:pt x="1267066" y="3244633"/>
                  <a:pt x="1267066" y="3244633"/>
                  <a:pt x="1267066" y="3244633"/>
                </a:cubicBezTo>
                <a:cubicBezTo>
                  <a:pt x="1267066" y="3354466"/>
                  <a:pt x="1178013" y="3443519"/>
                  <a:pt x="1068180" y="3443519"/>
                </a:cubicBezTo>
                <a:cubicBezTo>
                  <a:pt x="1068180" y="3443519"/>
                  <a:pt x="1068180" y="3443519"/>
                  <a:pt x="1068180" y="3443519"/>
                </a:cubicBezTo>
                <a:lnTo>
                  <a:pt x="1068180" y="3443519"/>
                </a:lnTo>
                <a:cubicBezTo>
                  <a:pt x="1068180" y="3443519"/>
                  <a:pt x="1068180" y="3443519"/>
                  <a:pt x="1068180" y="3443519"/>
                </a:cubicBezTo>
                <a:cubicBezTo>
                  <a:pt x="958346" y="3443519"/>
                  <a:pt x="869294" y="3354466"/>
                  <a:pt x="869294" y="3244633"/>
                </a:cubicBezTo>
                <a:cubicBezTo>
                  <a:pt x="869294" y="3244633"/>
                  <a:pt x="869294" y="3244633"/>
                  <a:pt x="869294" y="3244633"/>
                </a:cubicBezTo>
                <a:lnTo>
                  <a:pt x="869294" y="3244633"/>
                </a:lnTo>
                <a:cubicBezTo>
                  <a:pt x="869294" y="3244633"/>
                  <a:pt x="869294" y="3244633"/>
                  <a:pt x="869294" y="3244633"/>
                </a:cubicBezTo>
                <a:cubicBezTo>
                  <a:pt x="869294" y="3134799"/>
                  <a:pt x="958346" y="3045747"/>
                  <a:pt x="1068180" y="3045747"/>
                </a:cubicBezTo>
                <a:cubicBezTo>
                  <a:pt x="1068180" y="3045747"/>
                  <a:pt x="1068180" y="3045747"/>
                  <a:pt x="1068180" y="3045747"/>
                </a:cubicBezTo>
                <a:lnTo>
                  <a:pt x="1068180" y="3045747"/>
                </a:lnTo>
                <a:close/>
              </a:path>
            </a:pathLst>
          </a:custGeom>
          <a:solidFill>
            <a:srgbClr val="00B0F0"/>
          </a:solidFill>
          <a:ln w="56406" cap="flat">
            <a:noFill/>
            <a:prstDash val="solid"/>
            <a:miter/>
          </a:ln>
        </p:spPr>
        <p:txBody>
          <a:bodyPr rtlCol="0" anchor="ctr"/>
          <a:lstStyle/>
          <a:p>
            <a:endParaRPr lang="en-US" sz="1400">
              <a:solidFill>
                <a:schemeClr val="bg1">
                  <a:lumMod val="85000"/>
                </a:schemeClr>
              </a:solidFill>
            </a:endParaRPr>
          </a:p>
        </p:txBody>
      </p:sp>
      <p:sp>
        <p:nvSpPr>
          <p:cNvPr id="11" name="TextBox 10">
            <a:extLst>
              <a:ext uri="{FF2B5EF4-FFF2-40B4-BE49-F238E27FC236}">
                <a16:creationId xmlns:a16="http://schemas.microsoft.com/office/drawing/2014/main" id="{F955B11D-101C-4514-96D5-9E6555D453EA}"/>
              </a:ext>
            </a:extLst>
          </p:cNvPr>
          <p:cNvSpPr txBox="1"/>
          <p:nvPr/>
        </p:nvSpPr>
        <p:spPr>
          <a:xfrm>
            <a:off x="13005679" y="18868228"/>
            <a:ext cx="6282410" cy="1815690"/>
          </a:xfrm>
          <a:prstGeom prst="rect">
            <a:avLst/>
          </a:prstGeom>
          <a:noFill/>
        </p:spPr>
        <p:txBody>
          <a:bodyPr wrap="square" rtlCol="0">
            <a:spAutoFit/>
          </a:bodyPr>
          <a:lstStyle/>
          <a:p>
            <a:r>
              <a:rPr lang="en-US" sz="3733" dirty="0">
                <a:solidFill>
                  <a:srgbClr val="00B0F0"/>
                </a:solidFill>
                <a:latin typeface="Arial" panose="020B0604020202020204" pitchFamily="34" charset="0"/>
                <a:cs typeface="Arial" panose="020B0604020202020204" pitchFamily="34" charset="0"/>
              </a:rPr>
              <a:t>Include a QR code that leads to your </a:t>
            </a:r>
            <a:r>
              <a:rPr lang="en-US" sz="3733" dirty="0" err="1">
                <a:solidFill>
                  <a:srgbClr val="00B0F0"/>
                </a:solidFill>
                <a:latin typeface="Arial" panose="020B0604020202020204" pitchFamily="34" charset="0"/>
                <a:cs typeface="Arial" panose="020B0604020202020204" pitchFamily="34" charset="0"/>
              </a:rPr>
              <a:t>ePortfolio</a:t>
            </a:r>
            <a:r>
              <a:rPr lang="en-US" sz="3733" dirty="0">
                <a:solidFill>
                  <a:srgbClr val="00B0F0"/>
                </a:solidFill>
                <a:latin typeface="Arial" panose="020B0604020202020204" pitchFamily="34" charset="0"/>
                <a:cs typeface="Arial" panose="020B0604020202020204" pitchFamily="34" charset="0"/>
              </a:rPr>
              <a:t>, or project.</a:t>
            </a:r>
          </a:p>
        </p:txBody>
      </p:sp>
      <p:sp>
        <p:nvSpPr>
          <p:cNvPr id="13" name="TextBox 12">
            <a:extLst>
              <a:ext uri="{FF2B5EF4-FFF2-40B4-BE49-F238E27FC236}">
                <a16:creationId xmlns:a16="http://schemas.microsoft.com/office/drawing/2014/main" id="{D1796FA5-C559-4B5B-BC26-5310414C6E6F}"/>
              </a:ext>
            </a:extLst>
          </p:cNvPr>
          <p:cNvSpPr txBox="1"/>
          <p:nvPr/>
        </p:nvSpPr>
        <p:spPr>
          <a:xfrm>
            <a:off x="457200" y="454237"/>
            <a:ext cx="7315201" cy="3319370"/>
          </a:xfrm>
          <a:prstGeom prst="rect">
            <a:avLst/>
          </a:prstGeom>
          <a:noFill/>
        </p:spPr>
        <p:txBody>
          <a:bodyPr wrap="square" rtlCol="0">
            <a:spAutoFit/>
          </a:bodyPr>
          <a:lstStyle/>
          <a:p>
            <a:r>
              <a:rPr lang="en-US" sz="6570" b="1" dirty="0">
                <a:solidFill>
                  <a:srgbClr val="73000A"/>
                </a:solidFill>
                <a:latin typeface="Georgia" panose="02040502050405020303" pitchFamily="18" charset="0"/>
                <a:cs typeface="Arial" panose="020B0604020202020204" pitchFamily="34" charset="0"/>
              </a:rPr>
              <a:t>Title of Project</a:t>
            </a:r>
          </a:p>
          <a:p>
            <a:br>
              <a:rPr lang="en-US" sz="3600" dirty="0">
                <a:solidFill>
                  <a:srgbClr val="73000A"/>
                </a:solidFill>
                <a:latin typeface="Arial" panose="020B0604020202020204" pitchFamily="34" charset="0"/>
                <a:cs typeface="Arial" panose="020B0604020202020204" pitchFamily="34" charset="0"/>
              </a:rPr>
            </a:br>
            <a:r>
              <a:rPr lang="en-US" sz="3600" dirty="0">
                <a:solidFill>
                  <a:srgbClr val="73000A"/>
                </a:solidFill>
                <a:latin typeface="Arial" panose="020B0604020202020204" pitchFamily="34" charset="0"/>
                <a:cs typeface="Arial" panose="020B0604020202020204" pitchFamily="34" charset="0"/>
              </a:rPr>
              <a:t>{Place name here}</a:t>
            </a:r>
            <a:br>
              <a:rPr lang="en-US" sz="3600" dirty="0">
                <a:solidFill>
                  <a:srgbClr val="73000A"/>
                </a:solidFill>
                <a:latin typeface="Arial" panose="020B0604020202020204" pitchFamily="34" charset="0"/>
                <a:cs typeface="Arial" panose="020B0604020202020204" pitchFamily="34" charset="0"/>
              </a:rPr>
            </a:br>
            <a:r>
              <a:rPr lang="en-US" sz="3600" dirty="0">
                <a:solidFill>
                  <a:srgbClr val="73000A"/>
                </a:solidFill>
                <a:latin typeface="Arial" panose="020B0604020202020204" pitchFamily="34" charset="0"/>
                <a:cs typeface="Arial" panose="020B0604020202020204" pitchFamily="34" charset="0"/>
              </a:rPr>
              <a:t>{Graduation with Leadership Distinction in PATHWAY}</a:t>
            </a:r>
          </a:p>
        </p:txBody>
      </p:sp>
      <p:sp>
        <p:nvSpPr>
          <p:cNvPr id="14" name="TextBox 13">
            <a:extLst>
              <a:ext uri="{FF2B5EF4-FFF2-40B4-BE49-F238E27FC236}">
                <a16:creationId xmlns:a16="http://schemas.microsoft.com/office/drawing/2014/main" id="{6FE0B08B-E5DA-4FED-B0AF-35C1B8C84C3A}"/>
              </a:ext>
            </a:extLst>
          </p:cNvPr>
          <p:cNvSpPr txBox="1"/>
          <p:nvPr/>
        </p:nvSpPr>
        <p:spPr>
          <a:xfrm>
            <a:off x="25146000" y="454237"/>
            <a:ext cx="7315202" cy="5438797"/>
          </a:xfrm>
          <a:prstGeom prst="rect">
            <a:avLst/>
          </a:prstGeom>
          <a:noFill/>
        </p:spPr>
        <p:txBody>
          <a:bodyPr wrap="square" rtlCol="0">
            <a:spAutoFit/>
          </a:bodyPr>
          <a:lstStyle/>
          <a:p>
            <a:pPr algn="ctr"/>
            <a:r>
              <a:rPr lang="en-US" sz="6571" dirty="0">
                <a:solidFill>
                  <a:srgbClr val="73000A"/>
                </a:solidFill>
                <a:latin typeface="Georgia" panose="02040502050405020303" pitchFamily="18" charset="0"/>
              </a:rPr>
              <a:t>Reflection (Analysis)</a:t>
            </a:r>
          </a:p>
          <a:p>
            <a:pPr algn="ctr"/>
            <a:r>
              <a:rPr lang="en-US" sz="3086" dirty="0">
                <a:latin typeface="Arial" panose="020B0604020202020204" pitchFamily="34" charset="0"/>
                <a:cs typeface="Arial" panose="020B0604020202020204" pitchFamily="34" charset="0"/>
              </a:rPr>
              <a:t>How did your BTC experience relate to your WTC experience, what else were you involved with that gave meaning to your experiences? You can either drill down to one class or focus on an overarching theme of your major courses.</a:t>
            </a:r>
            <a:endParaRPr lang="en-US" sz="3086" b="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604BD2EF-16FC-452D-9091-F68BE3BCE179}"/>
              </a:ext>
            </a:extLst>
          </p:cNvPr>
          <p:cNvSpPr txBox="1"/>
          <p:nvPr/>
        </p:nvSpPr>
        <p:spPr>
          <a:xfrm>
            <a:off x="457200" y="4994234"/>
            <a:ext cx="7315200" cy="6449971"/>
          </a:xfrm>
          <a:prstGeom prst="rect">
            <a:avLst/>
          </a:prstGeom>
          <a:noFill/>
        </p:spPr>
        <p:txBody>
          <a:bodyPr wrap="square" rtlCol="0">
            <a:spAutoFit/>
          </a:bodyPr>
          <a:lstStyle/>
          <a:p>
            <a:pPr algn="ctr"/>
            <a:r>
              <a:rPr lang="en-US" sz="6571" dirty="0">
                <a:solidFill>
                  <a:srgbClr val="73000A"/>
                </a:solidFill>
                <a:latin typeface="Georgia" panose="02040502050405020303" pitchFamily="18" charset="0"/>
              </a:rPr>
              <a:t>Beyond the Classroom</a:t>
            </a:r>
            <a:br>
              <a:rPr lang="en-US" sz="6571" dirty="0">
                <a:latin typeface="Archer Bold" panose="02000000000000000000" pitchFamily="50" charset="0"/>
              </a:rPr>
            </a:br>
            <a:r>
              <a:rPr lang="en-US" sz="3086" dirty="0">
                <a:latin typeface="Arial" panose="020B0604020202020204" pitchFamily="34" charset="0"/>
                <a:cs typeface="Arial" panose="020B0604020202020204" pitchFamily="34" charset="0"/>
              </a:rPr>
              <a:t>Title of My Beyond the Classroom Describe the context of your BTC Experience here. Your role/title, where your BTC engagement took place (name and purpose of organization if appropriate).  How long you spent. Why you got involved, etc.  </a:t>
            </a:r>
          </a:p>
          <a:p>
            <a:pPr algn="ctr"/>
            <a:endParaRPr lang="en-US" sz="6571" b="1" dirty="0">
              <a:latin typeface="Archer Bold" panose="02000000000000000000" pitchFamily="50" charset="0"/>
            </a:endParaRPr>
          </a:p>
        </p:txBody>
      </p:sp>
      <p:sp>
        <p:nvSpPr>
          <p:cNvPr id="17" name="TextBox 16">
            <a:extLst>
              <a:ext uri="{FF2B5EF4-FFF2-40B4-BE49-F238E27FC236}">
                <a16:creationId xmlns:a16="http://schemas.microsoft.com/office/drawing/2014/main" id="{4BBF3285-F45B-477D-A435-335284943DB6}"/>
              </a:ext>
            </a:extLst>
          </p:cNvPr>
          <p:cNvSpPr txBox="1"/>
          <p:nvPr/>
        </p:nvSpPr>
        <p:spPr>
          <a:xfrm>
            <a:off x="457200" y="12284163"/>
            <a:ext cx="7315201" cy="4489049"/>
          </a:xfrm>
          <a:prstGeom prst="rect">
            <a:avLst/>
          </a:prstGeom>
          <a:noFill/>
        </p:spPr>
        <p:txBody>
          <a:bodyPr wrap="square" rtlCol="0">
            <a:spAutoFit/>
          </a:bodyPr>
          <a:lstStyle/>
          <a:p>
            <a:pPr algn="ctr"/>
            <a:r>
              <a:rPr lang="en-US" sz="6571" dirty="0">
                <a:solidFill>
                  <a:srgbClr val="73000A"/>
                </a:solidFill>
                <a:latin typeface="Georgia" panose="02040502050405020303" pitchFamily="18" charset="0"/>
              </a:rPr>
              <a:t>Activity and Description</a:t>
            </a:r>
          </a:p>
          <a:p>
            <a:pPr algn="ctr"/>
            <a:r>
              <a:rPr lang="en-US" sz="3086" dirty="0">
                <a:latin typeface="Arial" panose="020B0604020202020204" pitchFamily="34" charset="0"/>
                <a:cs typeface="Arial" panose="020B0604020202020204" pitchFamily="34" charset="0"/>
              </a:rPr>
              <a:t>What were the most significant things you did, what was the role/commitment level, who else did you interact with (peers, colleagues, mentors), details on what this experience involved.</a:t>
            </a:r>
            <a:endParaRPr lang="en-US" sz="3086"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D53C99FC-AEDE-4F42-A398-D618A8EF048B}"/>
              </a:ext>
            </a:extLst>
          </p:cNvPr>
          <p:cNvSpPr txBox="1"/>
          <p:nvPr/>
        </p:nvSpPr>
        <p:spPr>
          <a:xfrm>
            <a:off x="25145998" y="6689313"/>
            <a:ext cx="7315201" cy="4427622"/>
          </a:xfrm>
          <a:prstGeom prst="rect">
            <a:avLst/>
          </a:prstGeom>
          <a:noFill/>
        </p:spPr>
        <p:txBody>
          <a:bodyPr wrap="square" rtlCol="0">
            <a:spAutoFit/>
          </a:bodyPr>
          <a:lstStyle/>
          <a:p>
            <a:pPr algn="ctr"/>
            <a:r>
              <a:rPr lang="en-US" sz="6571" dirty="0">
                <a:solidFill>
                  <a:srgbClr val="73000A"/>
                </a:solidFill>
                <a:latin typeface="Georgia" panose="02040502050405020303" pitchFamily="18" charset="0"/>
              </a:rPr>
              <a:t>Reflection cont.</a:t>
            </a:r>
          </a:p>
          <a:p>
            <a:pPr algn="ctr"/>
            <a:r>
              <a:rPr lang="en-US" sz="3086" dirty="0">
                <a:latin typeface="Arial" panose="020B0604020202020204" pitchFamily="34" charset="0"/>
                <a:cs typeface="Arial" panose="020B0604020202020204" pitchFamily="34" charset="0"/>
              </a:rPr>
              <a:t>What did I learn-deeper understanding of yourself, others, your studies, or your future career aspirations, how did your understanding of a concept change your experience?</a:t>
            </a:r>
          </a:p>
          <a:p>
            <a:pPr algn="ctr"/>
            <a:r>
              <a:rPr lang="en-US" sz="3086" dirty="0">
                <a:latin typeface="Arial" panose="020B0604020202020204" pitchFamily="34" charset="0"/>
                <a:cs typeface="Arial" panose="020B0604020202020204" pitchFamily="34" charset="0"/>
              </a:rPr>
              <a:t>Here are new questions I have now that I’ve learned this…</a:t>
            </a:r>
          </a:p>
        </p:txBody>
      </p:sp>
      <p:sp>
        <p:nvSpPr>
          <p:cNvPr id="21" name="TextBox 20">
            <a:extLst>
              <a:ext uri="{FF2B5EF4-FFF2-40B4-BE49-F238E27FC236}">
                <a16:creationId xmlns:a16="http://schemas.microsoft.com/office/drawing/2014/main" id="{266AD35E-BD14-482B-9672-EA313D64BDE7}"/>
              </a:ext>
            </a:extLst>
          </p:cNvPr>
          <p:cNvSpPr txBox="1"/>
          <p:nvPr/>
        </p:nvSpPr>
        <p:spPr>
          <a:xfrm>
            <a:off x="25146000" y="12188501"/>
            <a:ext cx="7315201" cy="8226611"/>
          </a:xfrm>
          <a:prstGeom prst="rect">
            <a:avLst/>
          </a:prstGeom>
          <a:noFill/>
        </p:spPr>
        <p:txBody>
          <a:bodyPr wrap="square" rtlCol="0">
            <a:spAutoFit/>
          </a:bodyPr>
          <a:lstStyle/>
          <a:p>
            <a:pPr algn="ctr"/>
            <a:r>
              <a:rPr lang="en-US" sz="6571" dirty="0">
                <a:solidFill>
                  <a:srgbClr val="73000A"/>
                </a:solidFill>
                <a:latin typeface="Georgia" panose="02040502050405020303" pitchFamily="18" charset="0"/>
              </a:rPr>
              <a:t>Conclusion</a:t>
            </a:r>
          </a:p>
          <a:p>
            <a:pPr algn="ctr"/>
            <a:r>
              <a:rPr lang="en-US" sz="3086" dirty="0">
                <a:latin typeface="Arial" panose="020B0604020202020204" pitchFamily="34" charset="0"/>
                <a:cs typeface="Arial" panose="020B0604020202020204" pitchFamily="34" charset="0"/>
              </a:rPr>
              <a:t>How does this experience and learning impact your own decisions for the future? What guiding principles are you going to take with you in whatever you decide to do? Here is what I want to do for my future and why?</a:t>
            </a:r>
            <a:br>
              <a:rPr lang="en-US" sz="3086" dirty="0">
                <a:latin typeface="Arial" panose="020B0604020202020204" pitchFamily="34" charset="0"/>
                <a:cs typeface="Arial" panose="020B0604020202020204" pitchFamily="34" charset="0"/>
              </a:rPr>
            </a:br>
            <a:r>
              <a:rPr lang="en-US" sz="3086" dirty="0">
                <a:latin typeface="Arial" panose="020B0604020202020204" pitchFamily="34" charset="0"/>
                <a:cs typeface="Arial" panose="020B0604020202020204" pitchFamily="34" charset="0"/>
              </a:rPr>
              <a:t>This is also a good section to acknowledge anyone who was influential to your project. </a:t>
            </a:r>
            <a:br>
              <a:rPr lang="en-US" sz="3086" dirty="0">
                <a:latin typeface="Arial" panose="020B0604020202020204" pitchFamily="34" charset="0"/>
                <a:cs typeface="Arial" panose="020B0604020202020204" pitchFamily="34" charset="0"/>
              </a:rPr>
            </a:br>
            <a:endParaRPr lang="en-US" sz="3086" dirty="0">
              <a:latin typeface="Arial" panose="020B0604020202020204" pitchFamily="34" charset="0"/>
              <a:cs typeface="Arial" panose="020B0604020202020204" pitchFamily="34" charset="0"/>
            </a:endParaRPr>
          </a:p>
          <a:p>
            <a:pPr algn="ctr"/>
            <a:r>
              <a:rPr lang="en-US" sz="3086" b="1" dirty="0">
                <a:latin typeface="Arial" panose="020B0604020202020204" pitchFamily="34" charset="0"/>
                <a:cs typeface="Arial" panose="020B0604020202020204" pitchFamily="34" charset="0"/>
              </a:rPr>
              <a:t>Please note: The provided prompts for each section are not exhaustive. Please refer to GLD Presentations Expectations form for additional details.</a:t>
            </a:r>
          </a:p>
        </p:txBody>
      </p:sp>
      <p:sp>
        <p:nvSpPr>
          <p:cNvPr id="24" name="TextBox 23">
            <a:extLst>
              <a:ext uri="{FF2B5EF4-FFF2-40B4-BE49-F238E27FC236}">
                <a16:creationId xmlns:a16="http://schemas.microsoft.com/office/drawing/2014/main" id="{44AB5CB7-9CEE-41B3-9857-30460A4FE838}"/>
              </a:ext>
            </a:extLst>
          </p:cNvPr>
          <p:cNvSpPr txBox="1"/>
          <p:nvPr/>
        </p:nvSpPr>
        <p:spPr>
          <a:xfrm>
            <a:off x="8686800" y="2901481"/>
            <a:ext cx="15544800" cy="6001643"/>
          </a:xfrm>
          <a:prstGeom prst="rect">
            <a:avLst/>
          </a:prstGeom>
          <a:noFill/>
        </p:spPr>
        <p:txBody>
          <a:bodyPr wrap="square" rtlCol="0">
            <a:spAutoFit/>
          </a:bodyPr>
          <a:lstStyle/>
          <a:p>
            <a:r>
              <a:rPr lang="en-US" sz="9600" b="1" dirty="0">
                <a:solidFill>
                  <a:schemeClr val="bg1"/>
                </a:solidFill>
                <a:latin typeface="Arial" panose="020B0604020202020204" pitchFamily="34" charset="0"/>
                <a:ea typeface="Roboto" panose="02000000000000000000" pitchFamily="2" charset="0"/>
                <a:cs typeface="Arial" panose="020B0604020202020204" pitchFamily="34" charset="0"/>
              </a:rPr>
              <a:t>Main finding goes here</a:t>
            </a:r>
            <a:r>
              <a:rPr lang="en-US" sz="9600" dirty="0">
                <a:solidFill>
                  <a:schemeClr val="bg1"/>
                </a:solidFill>
                <a:latin typeface="Arial" panose="020B0604020202020204" pitchFamily="34" charset="0"/>
                <a:ea typeface="Roboto" panose="02000000000000000000" pitchFamily="2" charset="0"/>
                <a:cs typeface="Arial" panose="020B0604020202020204" pitchFamily="34" charset="0"/>
              </a:rPr>
              <a:t>, </a:t>
            </a:r>
            <a:r>
              <a:rPr lang="en-US" sz="9600" dirty="0">
                <a:solidFill>
                  <a:schemeClr val="bg1"/>
                </a:solidFill>
                <a:latin typeface="Arial Nova Light" panose="020B0304020202020204" pitchFamily="34" charset="0"/>
                <a:ea typeface="Roboto" panose="02000000000000000000" pitchFamily="2" charset="0"/>
                <a:cs typeface="Arial" panose="020B0604020202020204" pitchFamily="34" charset="0"/>
              </a:rPr>
              <a:t>translated into plain English. </a:t>
            </a:r>
            <a:br>
              <a:rPr lang="en-US" sz="9600" dirty="0">
                <a:solidFill>
                  <a:schemeClr val="bg1"/>
                </a:solidFill>
                <a:latin typeface="Arial" panose="020B0604020202020204" pitchFamily="34" charset="0"/>
                <a:ea typeface="Roboto" panose="02000000000000000000" pitchFamily="2" charset="0"/>
                <a:cs typeface="Arial" panose="020B0604020202020204" pitchFamily="34" charset="0"/>
              </a:rPr>
            </a:br>
            <a:r>
              <a:rPr lang="en-US" sz="9600" b="1" dirty="0">
                <a:solidFill>
                  <a:schemeClr val="bg1"/>
                </a:solidFill>
                <a:latin typeface="Arial" panose="020B0604020202020204" pitchFamily="34" charset="0"/>
                <a:ea typeface="Roboto" panose="02000000000000000000" pitchFamily="2" charset="0"/>
                <a:cs typeface="Arial" panose="020B0604020202020204" pitchFamily="34" charset="0"/>
              </a:rPr>
              <a:t>Emphasize</a:t>
            </a:r>
            <a:r>
              <a:rPr lang="en-US" sz="9600" dirty="0">
                <a:solidFill>
                  <a:schemeClr val="bg1"/>
                </a:solidFill>
                <a:latin typeface="Arial Nova Light" panose="020B0304020202020204" pitchFamily="34" charset="0"/>
                <a:ea typeface="Roboto" panose="02000000000000000000" pitchFamily="2" charset="0"/>
                <a:cs typeface="Arial" panose="020B0604020202020204" pitchFamily="34" charset="0"/>
              </a:rPr>
              <a:t> the important words.</a:t>
            </a:r>
            <a:endParaRPr lang="en-US" sz="9600" dirty="0">
              <a:latin typeface="Arial Nova Light" panose="020B0304020202020204" pitchFamily="34" charset="0"/>
            </a:endParaRPr>
          </a:p>
        </p:txBody>
      </p:sp>
      <p:pic>
        <p:nvPicPr>
          <p:cNvPr id="26" name="Picture 25" descr="A picture containing drawing&#10;&#10;Description automatically generated">
            <a:extLst>
              <a:ext uri="{FF2B5EF4-FFF2-40B4-BE49-F238E27FC236}">
                <a16:creationId xmlns:a16="http://schemas.microsoft.com/office/drawing/2014/main" id="{86107966-31FD-4D9E-BCC0-A6C455FAA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372746"/>
            <a:ext cx="7315200" cy="1081928"/>
          </a:xfrm>
          <a:prstGeom prst="rect">
            <a:avLst/>
          </a:prstGeom>
        </p:spPr>
      </p:pic>
      <p:pic>
        <p:nvPicPr>
          <p:cNvPr id="28" name="Picture 27" descr="A group of people sitting at a table&#10;&#10;Description automatically generated">
            <a:extLst>
              <a:ext uri="{FF2B5EF4-FFF2-40B4-BE49-F238E27FC236}">
                <a16:creationId xmlns:a16="http://schemas.microsoft.com/office/drawing/2014/main" id="{A6B88B0E-5321-434F-B3A5-6CE11E8BEC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2875" y="12188501"/>
            <a:ext cx="5713604" cy="38090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 name="Picture 29" descr="USC student in medical scrubs holding child with a &quot;peace sign&quot; toy.&#10;&#10;Description automatically generated">
            <a:extLst>
              <a:ext uri="{FF2B5EF4-FFF2-40B4-BE49-F238E27FC236}">
                <a16:creationId xmlns:a16="http://schemas.microsoft.com/office/drawing/2014/main" id="{FD6A77A2-F6FA-4788-90DC-9CD71DDF1B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4071943" y="10083924"/>
            <a:ext cx="4975389" cy="37315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2" name="Picture 31" descr="A group of people posing for the camera&#10;&#10;Description automatically generated">
            <a:extLst>
              <a:ext uri="{FF2B5EF4-FFF2-40B4-BE49-F238E27FC236}">
                <a16:creationId xmlns:a16="http://schemas.microsoft.com/office/drawing/2014/main" id="{CD06C612-759D-4301-953D-90F1A8AC21A0}"/>
              </a:ext>
            </a:extLst>
          </p:cNvPr>
          <p:cNvPicPr>
            <a:picLocks noChangeAspect="1"/>
          </p:cNvPicPr>
          <p:nvPr/>
        </p:nvPicPr>
        <p:blipFill rotWithShape="1">
          <a:blip r:embed="rId6">
            <a:extLst>
              <a:ext uri="{28A0092B-C50C-407E-A947-70E740481C1C}">
                <a14:useLocalDpi xmlns:a14="http://schemas.microsoft.com/office/drawing/2010/main" val="0"/>
              </a:ext>
            </a:extLst>
          </a:blip>
          <a:srcRect t="1187"/>
          <a:stretch/>
        </p:blipFill>
        <p:spPr>
          <a:xfrm>
            <a:off x="18168759" y="12891927"/>
            <a:ext cx="4775448" cy="38090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Picture 18">
            <a:extLst>
              <a:ext uri="{FF2B5EF4-FFF2-40B4-BE49-F238E27FC236}">
                <a16:creationId xmlns:a16="http://schemas.microsoft.com/office/drawing/2014/main" id="{FAA28DEE-EB9B-4285-9EBB-4BFA492E413A}"/>
              </a:ext>
            </a:extLst>
          </p:cNvPr>
          <p:cNvPicPr>
            <a:picLocks noChangeAspect="1"/>
          </p:cNvPicPr>
          <p:nvPr/>
        </p:nvPicPr>
        <p:blipFill>
          <a:blip r:embed="rId7"/>
          <a:stretch>
            <a:fillRect/>
          </a:stretch>
        </p:blipFill>
        <p:spPr>
          <a:xfrm>
            <a:off x="20419567" y="20176267"/>
            <a:ext cx="3812033" cy="1364110"/>
          </a:xfrm>
          <a:prstGeom prst="rect">
            <a:avLst/>
          </a:prstGeom>
        </p:spPr>
      </p:pic>
      <p:pic>
        <p:nvPicPr>
          <p:cNvPr id="3" name="Picture 2" descr="A picture containing object, clock&#10;&#10;Description automatically generated">
            <a:extLst>
              <a:ext uri="{FF2B5EF4-FFF2-40B4-BE49-F238E27FC236}">
                <a16:creationId xmlns:a16="http://schemas.microsoft.com/office/drawing/2014/main" id="{029AEFF1-7A09-4F0A-92D4-890808F582F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86800" y="18189825"/>
            <a:ext cx="2857500" cy="3552825"/>
          </a:xfrm>
          <a:prstGeom prst="rect">
            <a:avLst/>
          </a:prstGeom>
        </p:spPr>
      </p:pic>
    </p:spTree>
    <p:extLst>
      <p:ext uri="{BB962C8B-B14F-4D97-AF65-F5344CB8AC3E}">
        <p14:creationId xmlns:p14="http://schemas.microsoft.com/office/powerpoint/2010/main" val="2145470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206F040-761F-4472-BF4D-51E1E2D4E271}"/>
              </a:ext>
            </a:extLst>
          </p:cNvPr>
          <p:cNvSpPr txBox="1"/>
          <p:nvPr/>
        </p:nvSpPr>
        <p:spPr>
          <a:xfrm>
            <a:off x="0" y="0"/>
            <a:ext cx="32918400" cy="3200876"/>
          </a:xfrm>
          <a:prstGeom prst="rect">
            <a:avLst/>
          </a:prstGeom>
          <a:noFill/>
        </p:spPr>
        <p:txBody>
          <a:bodyPr wrap="square" rtlCol="0">
            <a:spAutoFit/>
          </a:bodyPr>
          <a:lstStyle/>
          <a:p>
            <a:pPr algn="ctr"/>
            <a:r>
              <a:rPr lang="en-US" sz="6000" b="1" dirty="0">
                <a:latin typeface="Arial" panose="020B0604020202020204" pitchFamily="34" charset="0"/>
                <a:cs typeface="Arial" panose="020B0604020202020204" pitchFamily="34" charset="0"/>
              </a:rPr>
              <a:t>Particularly Long Title to Your Graduation with Leadership Distinction Presentation</a:t>
            </a:r>
          </a:p>
          <a:p>
            <a:pPr algn="ctr"/>
            <a:endParaRPr lang="en-US" sz="2800" dirty="0"/>
          </a:p>
          <a:p>
            <a:pPr algn="ctr"/>
            <a:r>
              <a:rPr lang="en-US" sz="6000" dirty="0"/>
              <a:t>Andrew R. Smith</a:t>
            </a:r>
          </a:p>
          <a:p>
            <a:pPr algn="ctr"/>
            <a:r>
              <a:rPr lang="en-US" sz="5400" dirty="0"/>
              <a:t>University of South Carolina</a:t>
            </a:r>
          </a:p>
        </p:txBody>
      </p:sp>
      <p:pic>
        <p:nvPicPr>
          <p:cNvPr id="7" name="Picture 6" descr="A picture containing drawing&#10;&#10;Description automatically generated">
            <a:extLst>
              <a:ext uri="{FF2B5EF4-FFF2-40B4-BE49-F238E27FC236}">
                <a16:creationId xmlns:a16="http://schemas.microsoft.com/office/drawing/2014/main" id="{F4D4C9C7-03C0-4AD2-9560-1639DCD6C9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581" y="2132981"/>
            <a:ext cx="6137564" cy="907754"/>
          </a:xfrm>
          <a:prstGeom prst="rect">
            <a:avLst/>
          </a:prstGeom>
        </p:spPr>
      </p:pic>
      <p:sp>
        <p:nvSpPr>
          <p:cNvPr id="13" name="TextBox 12">
            <a:extLst>
              <a:ext uri="{FF2B5EF4-FFF2-40B4-BE49-F238E27FC236}">
                <a16:creationId xmlns:a16="http://schemas.microsoft.com/office/drawing/2014/main" id="{B768C2EF-C114-4339-AA76-F3AC96D9817F}"/>
              </a:ext>
            </a:extLst>
          </p:cNvPr>
          <p:cNvSpPr txBox="1"/>
          <p:nvPr/>
        </p:nvSpPr>
        <p:spPr>
          <a:xfrm>
            <a:off x="8686799" y="4971157"/>
            <a:ext cx="15544800" cy="5509200"/>
          </a:xfrm>
          <a:prstGeom prst="rect">
            <a:avLst/>
          </a:prstGeom>
          <a:noFill/>
        </p:spPr>
        <p:txBody>
          <a:bodyPr wrap="square" rtlCol="0">
            <a:spAutoFit/>
          </a:bodyPr>
          <a:lstStyle/>
          <a:p>
            <a:r>
              <a:rPr lang="en-US" sz="8800" b="1" dirty="0">
                <a:solidFill>
                  <a:schemeClr val="bg1"/>
                </a:solidFill>
                <a:latin typeface="Arial" panose="020B0604020202020204" pitchFamily="34" charset="0"/>
                <a:ea typeface="Roboto" panose="02000000000000000000" pitchFamily="2" charset="0"/>
                <a:cs typeface="Arial" panose="020B0604020202020204" pitchFamily="34" charset="0"/>
              </a:rPr>
              <a:t>Main finding goes here</a:t>
            </a:r>
            <a:r>
              <a:rPr lang="en-US" sz="8800" dirty="0">
                <a:solidFill>
                  <a:schemeClr val="bg1"/>
                </a:solidFill>
                <a:latin typeface="Arial" panose="020B0604020202020204" pitchFamily="34" charset="0"/>
                <a:ea typeface="Roboto" panose="02000000000000000000" pitchFamily="2" charset="0"/>
                <a:cs typeface="Arial" panose="020B0604020202020204" pitchFamily="34" charset="0"/>
              </a:rPr>
              <a:t>, translated into plain English. </a:t>
            </a:r>
            <a:br>
              <a:rPr lang="en-US" sz="8800" dirty="0">
                <a:solidFill>
                  <a:schemeClr val="bg1"/>
                </a:solidFill>
                <a:latin typeface="Arial" panose="020B0604020202020204" pitchFamily="34" charset="0"/>
                <a:ea typeface="Roboto" panose="02000000000000000000" pitchFamily="2" charset="0"/>
                <a:cs typeface="Arial" panose="020B0604020202020204" pitchFamily="34" charset="0"/>
              </a:rPr>
            </a:br>
            <a:r>
              <a:rPr lang="en-US" sz="8800" b="1" dirty="0">
                <a:solidFill>
                  <a:schemeClr val="bg1"/>
                </a:solidFill>
                <a:latin typeface="Arial" panose="020B0604020202020204" pitchFamily="34" charset="0"/>
                <a:ea typeface="Roboto" panose="02000000000000000000" pitchFamily="2" charset="0"/>
                <a:cs typeface="Arial" panose="020B0604020202020204" pitchFamily="34" charset="0"/>
              </a:rPr>
              <a:t>Emphasize</a:t>
            </a:r>
            <a:r>
              <a:rPr lang="en-US" sz="8800" dirty="0">
                <a:solidFill>
                  <a:schemeClr val="bg1"/>
                </a:solidFill>
                <a:latin typeface="Arial" panose="020B0604020202020204" pitchFamily="34" charset="0"/>
                <a:ea typeface="Roboto" panose="02000000000000000000" pitchFamily="2" charset="0"/>
                <a:cs typeface="Arial" panose="020B0604020202020204" pitchFamily="34" charset="0"/>
              </a:rPr>
              <a:t> the important words.</a:t>
            </a:r>
            <a:endParaRPr lang="en-US" sz="8800" dirty="0"/>
          </a:p>
        </p:txBody>
      </p:sp>
      <p:sp>
        <p:nvSpPr>
          <p:cNvPr id="8" name="Rectangle 7">
            <a:extLst>
              <a:ext uri="{FF2B5EF4-FFF2-40B4-BE49-F238E27FC236}">
                <a16:creationId xmlns:a16="http://schemas.microsoft.com/office/drawing/2014/main" id="{A0B55298-7F3E-4353-A5CD-42D63303BC47}"/>
              </a:ext>
            </a:extLst>
          </p:cNvPr>
          <p:cNvSpPr/>
          <p:nvPr/>
        </p:nvSpPr>
        <p:spPr>
          <a:xfrm>
            <a:off x="8229600" y="3200876"/>
            <a:ext cx="16459200" cy="16372136"/>
          </a:xfrm>
          <a:prstGeom prst="rect">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4B0B632-024C-4BB8-AEC6-6E431076DE70}"/>
              </a:ext>
            </a:extLst>
          </p:cNvPr>
          <p:cNvSpPr/>
          <p:nvPr/>
        </p:nvSpPr>
        <p:spPr>
          <a:xfrm>
            <a:off x="24688800" y="3200875"/>
            <a:ext cx="8229600" cy="18744725"/>
          </a:xfrm>
          <a:prstGeom prst="rect">
            <a:avLst/>
          </a:prstGeom>
          <a:solidFill>
            <a:schemeClr val="accent1">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EB6297-AC43-42F7-91A2-12956221360A}"/>
              </a:ext>
            </a:extLst>
          </p:cNvPr>
          <p:cNvSpPr/>
          <p:nvPr/>
        </p:nvSpPr>
        <p:spPr>
          <a:xfrm>
            <a:off x="0" y="3200877"/>
            <a:ext cx="8229600" cy="18744724"/>
          </a:xfrm>
          <a:prstGeom prst="rect">
            <a:avLst/>
          </a:prstGeom>
          <a:solidFill>
            <a:schemeClr val="accent1">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70C805D-1CB5-40DD-93A0-E2466FB72EA7}"/>
              </a:ext>
            </a:extLst>
          </p:cNvPr>
          <p:cNvSpPr/>
          <p:nvPr/>
        </p:nvSpPr>
        <p:spPr>
          <a:xfrm>
            <a:off x="8229600" y="19556361"/>
            <a:ext cx="16459199" cy="2389239"/>
          </a:xfrm>
          <a:prstGeom prst="rect">
            <a:avLst/>
          </a:prstGeom>
          <a:solidFill>
            <a:schemeClr val="accent1">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CBB9A02-5FBD-41A9-9F36-A19CE89688DC}"/>
              </a:ext>
            </a:extLst>
          </p:cNvPr>
          <p:cNvSpPr txBox="1"/>
          <p:nvPr/>
        </p:nvSpPr>
        <p:spPr>
          <a:xfrm>
            <a:off x="11860203" y="20212371"/>
            <a:ext cx="10493330" cy="1077218"/>
          </a:xfrm>
          <a:prstGeom prst="rect">
            <a:avLst/>
          </a:prstGeom>
          <a:noFill/>
        </p:spPr>
        <p:txBody>
          <a:bodyPr wrap="square" rtlCol="0">
            <a:spAutoFit/>
          </a:bodyPr>
          <a:lstStyle/>
          <a:p>
            <a:pPr algn="r"/>
            <a:r>
              <a:rPr lang="en-US" sz="3200" dirty="0">
                <a:latin typeface="Verdana" panose="020B0604030504040204" pitchFamily="34" charset="0"/>
                <a:ea typeface="Verdana" panose="020B0604030504040204" pitchFamily="34" charset="0"/>
                <a:cs typeface="Arial" panose="020B0604020202020204" pitchFamily="34" charset="0"/>
              </a:rPr>
              <a:t>Generate QR codes here:</a:t>
            </a:r>
          </a:p>
          <a:p>
            <a:pPr algn="r"/>
            <a:r>
              <a:rPr lang="en-US" sz="3200" dirty="0">
                <a:latin typeface="Verdana" panose="020B0604030504040204" pitchFamily="34" charset="0"/>
                <a:ea typeface="Verdana" panose="020B0604030504040204" pitchFamily="34" charset="0"/>
                <a:cs typeface="Arial" panose="020B0604020202020204" pitchFamily="34" charset="0"/>
              </a:rPr>
              <a:t>https://www.qrcode-monkey.com/</a:t>
            </a:r>
            <a:endParaRPr lang="en-US" sz="32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EE160C16-0743-4019-9E2D-694D94A57885}"/>
              </a:ext>
            </a:extLst>
          </p:cNvPr>
          <p:cNvSpPr txBox="1"/>
          <p:nvPr/>
        </p:nvSpPr>
        <p:spPr>
          <a:xfrm>
            <a:off x="457197" y="16301328"/>
            <a:ext cx="7315202" cy="4247445"/>
          </a:xfrm>
          <a:prstGeom prst="rect">
            <a:avLst/>
          </a:prstGeom>
          <a:noFill/>
        </p:spPr>
        <p:txBody>
          <a:bodyPr wrap="square" rtlCol="0">
            <a:spAutoFit/>
          </a:bodyPr>
          <a:lstStyle/>
          <a:p>
            <a:r>
              <a:rPr lang="en-US" sz="5400" b="1" dirty="0">
                <a:solidFill>
                  <a:srgbClr val="73000A"/>
                </a:solidFill>
                <a:latin typeface="Arial Narrow" panose="020B0606020202030204" pitchFamily="34" charset="0"/>
              </a:rPr>
              <a:t>Reflection (Analysis)</a:t>
            </a:r>
          </a:p>
          <a:p>
            <a:r>
              <a:rPr lang="en-US" sz="3086" dirty="0">
                <a:latin typeface="Arial" panose="020B0604020202020204" pitchFamily="34" charset="0"/>
                <a:cs typeface="Arial" panose="020B0604020202020204" pitchFamily="34" charset="0"/>
              </a:rPr>
              <a:t>How did your BTC experience relate to your WTC experience, what else were you involved with that gave meaning to your experiences? You can either drill down to one class or focus on an overarching theme of your major courses.</a:t>
            </a:r>
            <a:endParaRPr lang="en-US" sz="3086" b="1"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C3B5EBF2-67DD-4A6F-B51C-1B9316A56CD4}"/>
              </a:ext>
            </a:extLst>
          </p:cNvPr>
          <p:cNvSpPr txBox="1"/>
          <p:nvPr/>
        </p:nvSpPr>
        <p:spPr>
          <a:xfrm>
            <a:off x="457200" y="3808713"/>
            <a:ext cx="7315200" cy="5258619"/>
          </a:xfrm>
          <a:prstGeom prst="rect">
            <a:avLst/>
          </a:prstGeom>
          <a:noFill/>
        </p:spPr>
        <p:txBody>
          <a:bodyPr wrap="square" rtlCol="0">
            <a:spAutoFit/>
          </a:bodyPr>
          <a:lstStyle/>
          <a:p>
            <a:r>
              <a:rPr lang="en-US" sz="5400" b="1" dirty="0">
                <a:solidFill>
                  <a:srgbClr val="73000A"/>
                </a:solidFill>
                <a:latin typeface="Arial Narrow" panose="020B0606020202030204" pitchFamily="34" charset="0"/>
              </a:rPr>
              <a:t>Beyond the Classroom</a:t>
            </a:r>
            <a:br>
              <a:rPr lang="en-US" sz="6571" dirty="0">
                <a:latin typeface="Archer Bold" panose="02000000000000000000" pitchFamily="50" charset="0"/>
              </a:rPr>
            </a:br>
            <a:r>
              <a:rPr lang="en-US" sz="3086" dirty="0">
                <a:latin typeface="Arial" panose="020B0604020202020204" pitchFamily="34" charset="0"/>
                <a:cs typeface="Arial" panose="020B0604020202020204" pitchFamily="34" charset="0"/>
              </a:rPr>
              <a:t>Title of My Beyond the Classroom Describe the context of your BTC Experience here. Your role/title, where your BTC engagement took place (name and purpose of organization if appropriate).  How long you spent. Why you got involved, etc.  </a:t>
            </a:r>
          </a:p>
          <a:p>
            <a:endParaRPr lang="en-US" sz="6571" b="1" dirty="0">
              <a:latin typeface="Archer Bold" panose="02000000000000000000" pitchFamily="50" charset="0"/>
            </a:endParaRPr>
          </a:p>
        </p:txBody>
      </p:sp>
      <p:sp>
        <p:nvSpPr>
          <p:cNvPr id="23" name="TextBox 22">
            <a:extLst>
              <a:ext uri="{FF2B5EF4-FFF2-40B4-BE49-F238E27FC236}">
                <a16:creationId xmlns:a16="http://schemas.microsoft.com/office/drawing/2014/main" id="{A5B83A11-2BC8-4930-B6AC-66595D907020}"/>
              </a:ext>
            </a:extLst>
          </p:cNvPr>
          <p:cNvSpPr txBox="1"/>
          <p:nvPr/>
        </p:nvSpPr>
        <p:spPr>
          <a:xfrm>
            <a:off x="457197" y="10559919"/>
            <a:ext cx="7315201" cy="3297698"/>
          </a:xfrm>
          <a:prstGeom prst="rect">
            <a:avLst/>
          </a:prstGeom>
          <a:noFill/>
        </p:spPr>
        <p:txBody>
          <a:bodyPr wrap="square" rtlCol="0">
            <a:spAutoFit/>
          </a:bodyPr>
          <a:lstStyle/>
          <a:p>
            <a:r>
              <a:rPr lang="en-US" sz="5400" b="1" dirty="0">
                <a:solidFill>
                  <a:srgbClr val="73000A"/>
                </a:solidFill>
                <a:latin typeface="Arial Narrow" panose="020B0606020202030204" pitchFamily="34" charset="0"/>
              </a:rPr>
              <a:t>Activity and Description</a:t>
            </a:r>
          </a:p>
          <a:p>
            <a:r>
              <a:rPr lang="en-US" sz="3086" dirty="0">
                <a:latin typeface="Arial" panose="020B0604020202020204" pitchFamily="34" charset="0"/>
                <a:cs typeface="Arial" panose="020B0604020202020204" pitchFamily="34" charset="0"/>
              </a:rPr>
              <a:t>What were the most significant things you did, what was the role/commitment level, who else did you interact with (peers, colleagues, mentors), details on what this experience involved.</a:t>
            </a:r>
            <a:endParaRPr lang="en-US" sz="3086" b="1"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D9002AF5-6A57-4C0A-B829-668498DD641C}"/>
              </a:ext>
            </a:extLst>
          </p:cNvPr>
          <p:cNvSpPr txBox="1"/>
          <p:nvPr/>
        </p:nvSpPr>
        <p:spPr>
          <a:xfrm>
            <a:off x="25146000" y="3808713"/>
            <a:ext cx="7315201" cy="4247445"/>
          </a:xfrm>
          <a:prstGeom prst="rect">
            <a:avLst/>
          </a:prstGeom>
          <a:noFill/>
        </p:spPr>
        <p:txBody>
          <a:bodyPr wrap="square" rtlCol="0">
            <a:spAutoFit/>
          </a:bodyPr>
          <a:lstStyle/>
          <a:p>
            <a:r>
              <a:rPr lang="en-US" sz="5400" b="1" dirty="0">
                <a:solidFill>
                  <a:srgbClr val="73000A"/>
                </a:solidFill>
                <a:latin typeface="Arial Narrow" panose="020B0606020202030204" pitchFamily="34" charset="0"/>
              </a:rPr>
              <a:t>Reflection cont</a:t>
            </a:r>
            <a:r>
              <a:rPr lang="en-US" sz="5400" dirty="0">
                <a:solidFill>
                  <a:srgbClr val="73000A"/>
                </a:solidFill>
                <a:latin typeface="Arial Narrow" panose="020B0606020202030204" pitchFamily="34" charset="0"/>
              </a:rPr>
              <a:t>.</a:t>
            </a:r>
          </a:p>
          <a:p>
            <a:r>
              <a:rPr lang="en-US" sz="3086" dirty="0">
                <a:latin typeface="Arial" panose="020B0604020202020204" pitchFamily="34" charset="0"/>
                <a:cs typeface="Arial" panose="020B0604020202020204" pitchFamily="34" charset="0"/>
              </a:rPr>
              <a:t>What did I learn-deeper understanding of yourself, others, your studies, or your future career aspirations, how did your understanding of a concept change your experience?</a:t>
            </a:r>
          </a:p>
          <a:p>
            <a:r>
              <a:rPr lang="en-US" sz="3086" dirty="0">
                <a:latin typeface="Arial" panose="020B0604020202020204" pitchFamily="34" charset="0"/>
                <a:cs typeface="Arial" panose="020B0604020202020204" pitchFamily="34" charset="0"/>
              </a:rPr>
              <a:t>Here are new questions I have now that I’ve learned this…</a:t>
            </a:r>
          </a:p>
        </p:txBody>
      </p:sp>
      <p:sp>
        <p:nvSpPr>
          <p:cNvPr id="25" name="TextBox 24">
            <a:extLst>
              <a:ext uri="{FF2B5EF4-FFF2-40B4-BE49-F238E27FC236}">
                <a16:creationId xmlns:a16="http://schemas.microsoft.com/office/drawing/2014/main" id="{264B6194-8DC1-438A-B2D5-9B4521913810}"/>
              </a:ext>
            </a:extLst>
          </p:cNvPr>
          <p:cNvSpPr txBox="1"/>
          <p:nvPr/>
        </p:nvSpPr>
        <p:spPr>
          <a:xfrm>
            <a:off x="25146000" y="10480357"/>
            <a:ext cx="7315201" cy="8226611"/>
          </a:xfrm>
          <a:prstGeom prst="rect">
            <a:avLst/>
          </a:prstGeom>
          <a:noFill/>
        </p:spPr>
        <p:txBody>
          <a:bodyPr wrap="square" rtlCol="0">
            <a:spAutoFit/>
          </a:bodyPr>
          <a:lstStyle/>
          <a:p>
            <a:r>
              <a:rPr lang="en-US" sz="5400" b="1" dirty="0">
                <a:solidFill>
                  <a:srgbClr val="73000A"/>
                </a:solidFill>
                <a:latin typeface="Arial Narrow" panose="020B0606020202030204" pitchFamily="34" charset="0"/>
              </a:rPr>
              <a:t>Conclusion</a:t>
            </a:r>
          </a:p>
          <a:p>
            <a:r>
              <a:rPr lang="en-US" sz="3086" dirty="0">
                <a:latin typeface="Arial" panose="020B0604020202020204" pitchFamily="34" charset="0"/>
                <a:cs typeface="Arial" panose="020B0604020202020204" pitchFamily="34" charset="0"/>
              </a:rPr>
              <a:t>How does this experience and learning impact your own decisions for the future? What guiding principles are you going to take with you in whatever you decide to do? Here is what I want to do for my future and why?</a:t>
            </a:r>
            <a:br>
              <a:rPr lang="en-US" sz="3086" dirty="0">
                <a:latin typeface="Arial" panose="020B0604020202020204" pitchFamily="34" charset="0"/>
                <a:cs typeface="Arial" panose="020B0604020202020204" pitchFamily="34" charset="0"/>
              </a:rPr>
            </a:br>
            <a:r>
              <a:rPr lang="en-US" sz="3086" dirty="0">
                <a:latin typeface="Arial" panose="020B0604020202020204" pitchFamily="34" charset="0"/>
                <a:cs typeface="Arial" panose="020B0604020202020204" pitchFamily="34" charset="0"/>
              </a:rPr>
              <a:t>This is also a good section to acknowledge anyone who was influential to your project. </a:t>
            </a:r>
            <a:br>
              <a:rPr lang="en-US" sz="3086" dirty="0">
                <a:latin typeface="Arial" panose="020B0604020202020204" pitchFamily="34" charset="0"/>
                <a:cs typeface="Arial" panose="020B0604020202020204" pitchFamily="34" charset="0"/>
              </a:rPr>
            </a:br>
            <a:endParaRPr lang="en-US" sz="3086" dirty="0">
              <a:latin typeface="Arial" panose="020B0604020202020204" pitchFamily="34" charset="0"/>
              <a:cs typeface="Arial" panose="020B0604020202020204" pitchFamily="34" charset="0"/>
            </a:endParaRPr>
          </a:p>
          <a:p>
            <a:r>
              <a:rPr lang="en-US" sz="3086" b="1" dirty="0">
                <a:latin typeface="Arial" panose="020B0604020202020204" pitchFamily="34" charset="0"/>
                <a:cs typeface="Arial" panose="020B0604020202020204" pitchFamily="34" charset="0"/>
              </a:rPr>
              <a:t>Please note: The provided prompts for each section are not exhaustive. Please refer to GLD Presentations Expectations form for additional details.</a:t>
            </a:r>
          </a:p>
        </p:txBody>
      </p:sp>
      <p:sp>
        <p:nvSpPr>
          <p:cNvPr id="26" name="TextBox 25">
            <a:extLst>
              <a:ext uri="{FF2B5EF4-FFF2-40B4-BE49-F238E27FC236}">
                <a16:creationId xmlns:a16="http://schemas.microsoft.com/office/drawing/2014/main" id="{4C3E7D16-FCAD-4DE9-A2D2-53B11E08C122}"/>
              </a:ext>
            </a:extLst>
          </p:cNvPr>
          <p:cNvSpPr txBox="1"/>
          <p:nvPr/>
        </p:nvSpPr>
        <p:spPr>
          <a:xfrm>
            <a:off x="8686800" y="5362242"/>
            <a:ext cx="15544800" cy="6001643"/>
          </a:xfrm>
          <a:prstGeom prst="rect">
            <a:avLst/>
          </a:prstGeom>
          <a:noFill/>
        </p:spPr>
        <p:txBody>
          <a:bodyPr wrap="square" rtlCol="0">
            <a:spAutoFit/>
          </a:bodyPr>
          <a:lstStyle/>
          <a:p>
            <a:r>
              <a:rPr lang="en-US" sz="9600" b="1" dirty="0">
                <a:solidFill>
                  <a:schemeClr val="bg1"/>
                </a:solidFill>
                <a:latin typeface="Arial" panose="020B0604020202020204" pitchFamily="34" charset="0"/>
                <a:ea typeface="Roboto" panose="02000000000000000000" pitchFamily="2" charset="0"/>
                <a:cs typeface="Arial" panose="020B0604020202020204" pitchFamily="34" charset="0"/>
              </a:rPr>
              <a:t>Main finding goes here</a:t>
            </a:r>
            <a:r>
              <a:rPr lang="en-US" sz="9600" dirty="0">
                <a:solidFill>
                  <a:schemeClr val="bg1"/>
                </a:solidFill>
                <a:latin typeface="Arial" panose="020B0604020202020204" pitchFamily="34" charset="0"/>
                <a:ea typeface="Roboto" panose="02000000000000000000" pitchFamily="2" charset="0"/>
                <a:cs typeface="Arial" panose="020B0604020202020204" pitchFamily="34" charset="0"/>
              </a:rPr>
              <a:t>, translated into plain English. </a:t>
            </a:r>
            <a:br>
              <a:rPr lang="en-US" sz="9600" dirty="0">
                <a:solidFill>
                  <a:schemeClr val="bg1"/>
                </a:solidFill>
                <a:latin typeface="Arial" panose="020B0604020202020204" pitchFamily="34" charset="0"/>
                <a:ea typeface="Roboto" panose="02000000000000000000" pitchFamily="2" charset="0"/>
                <a:cs typeface="Arial" panose="020B0604020202020204" pitchFamily="34" charset="0"/>
              </a:rPr>
            </a:br>
            <a:r>
              <a:rPr lang="en-US" sz="9600" b="1" dirty="0">
                <a:solidFill>
                  <a:schemeClr val="bg1"/>
                </a:solidFill>
                <a:latin typeface="Arial" panose="020B0604020202020204" pitchFamily="34" charset="0"/>
                <a:ea typeface="Roboto" panose="02000000000000000000" pitchFamily="2" charset="0"/>
                <a:cs typeface="Arial" panose="020B0604020202020204" pitchFamily="34" charset="0"/>
              </a:rPr>
              <a:t>Emphasize</a:t>
            </a:r>
            <a:r>
              <a:rPr lang="en-US" sz="9600" dirty="0">
                <a:solidFill>
                  <a:schemeClr val="bg1"/>
                </a:solidFill>
                <a:latin typeface="Arial" panose="020B0604020202020204" pitchFamily="34" charset="0"/>
                <a:ea typeface="Roboto" panose="02000000000000000000" pitchFamily="2" charset="0"/>
                <a:cs typeface="Arial" panose="020B0604020202020204" pitchFamily="34" charset="0"/>
              </a:rPr>
              <a:t> the important words.</a:t>
            </a:r>
            <a:endParaRPr lang="en-US" sz="9600" dirty="0"/>
          </a:p>
        </p:txBody>
      </p:sp>
      <p:pic>
        <p:nvPicPr>
          <p:cNvPr id="20" name="Picture 19">
            <a:extLst>
              <a:ext uri="{FF2B5EF4-FFF2-40B4-BE49-F238E27FC236}">
                <a16:creationId xmlns:a16="http://schemas.microsoft.com/office/drawing/2014/main" id="{163F8D4F-C072-410F-82F0-05E2990C4E6F}"/>
              </a:ext>
            </a:extLst>
          </p:cNvPr>
          <p:cNvPicPr>
            <a:picLocks noChangeAspect="1"/>
          </p:cNvPicPr>
          <p:nvPr/>
        </p:nvPicPr>
        <p:blipFill>
          <a:blip r:embed="rId3"/>
          <a:stretch>
            <a:fillRect/>
          </a:stretch>
        </p:blipFill>
        <p:spPr>
          <a:xfrm>
            <a:off x="26897583" y="1676625"/>
            <a:ext cx="3812033" cy="1364110"/>
          </a:xfrm>
          <a:prstGeom prst="rect">
            <a:avLst/>
          </a:prstGeom>
        </p:spPr>
      </p:pic>
      <p:pic>
        <p:nvPicPr>
          <p:cNvPr id="6" name="Picture 5" descr="A close up of a logo&#10;&#10;Description automatically generated">
            <a:extLst>
              <a:ext uri="{FF2B5EF4-FFF2-40B4-BE49-F238E27FC236}">
                <a16:creationId xmlns:a16="http://schemas.microsoft.com/office/drawing/2014/main" id="{5CF55443-01C4-40AE-B178-BBC5705136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5538" y="13278749"/>
            <a:ext cx="5472198" cy="5472198"/>
          </a:xfrm>
          <a:prstGeom prst="rect">
            <a:avLst/>
          </a:prstGeom>
        </p:spPr>
      </p:pic>
      <p:sp>
        <p:nvSpPr>
          <p:cNvPr id="12" name="TextBox 11">
            <a:extLst>
              <a:ext uri="{FF2B5EF4-FFF2-40B4-BE49-F238E27FC236}">
                <a16:creationId xmlns:a16="http://schemas.microsoft.com/office/drawing/2014/main" id="{9039BBF2-D549-420C-A23B-B026F162F701}"/>
              </a:ext>
            </a:extLst>
          </p:cNvPr>
          <p:cNvSpPr txBox="1"/>
          <p:nvPr/>
        </p:nvSpPr>
        <p:spPr>
          <a:xfrm>
            <a:off x="22682200" y="16014848"/>
            <a:ext cx="1549399" cy="1200329"/>
          </a:xfrm>
          <a:prstGeom prst="rect">
            <a:avLst/>
          </a:prstGeom>
          <a:noFill/>
        </p:spPr>
        <p:txBody>
          <a:bodyPr wrap="square" rtlCol="0">
            <a:spAutoFit/>
          </a:bodyPr>
          <a:lstStyle/>
          <a:p>
            <a:r>
              <a:rPr lang="en-US" b="1" dirty="0">
                <a:solidFill>
                  <a:srgbClr val="92D050"/>
                </a:solidFill>
              </a:rPr>
              <a:t>Insert small logos or graphics for emphasis.</a:t>
            </a:r>
          </a:p>
        </p:txBody>
      </p:sp>
      <p:pic>
        <p:nvPicPr>
          <p:cNvPr id="3" name="Picture 2" descr="A picture containing object, clock&#10;&#10;Description automatically generated">
            <a:extLst>
              <a:ext uri="{FF2B5EF4-FFF2-40B4-BE49-F238E27FC236}">
                <a16:creationId xmlns:a16="http://schemas.microsoft.com/office/drawing/2014/main" id="{AFC1F4A2-5FF6-4FF1-9758-2713B7FF2A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56295" y="19785245"/>
            <a:ext cx="1575304" cy="1958628"/>
          </a:xfrm>
          <a:prstGeom prst="rect">
            <a:avLst/>
          </a:prstGeom>
        </p:spPr>
      </p:pic>
    </p:spTree>
    <p:extLst>
      <p:ext uri="{BB962C8B-B14F-4D97-AF65-F5344CB8AC3E}">
        <p14:creationId xmlns:p14="http://schemas.microsoft.com/office/powerpoint/2010/main" val="3584396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ABA0042-4762-4D58-BF0E-16EB8FAB02BC}"/>
              </a:ext>
            </a:extLst>
          </p:cNvPr>
          <p:cNvSpPr/>
          <p:nvPr/>
        </p:nvSpPr>
        <p:spPr>
          <a:xfrm>
            <a:off x="1" y="18494477"/>
            <a:ext cx="16459199" cy="345112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F7FD006-588C-43BE-9752-B5C28B051A84}"/>
              </a:ext>
            </a:extLst>
          </p:cNvPr>
          <p:cNvSpPr/>
          <p:nvPr/>
        </p:nvSpPr>
        <p:spPr>
          <a:xfrm>
            <a:off x="1" y="0"/>
            <a:ext cx="16459199" cy="21945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F91474E-DF6A-48D5-BB39-077C9D9A1A92}"/>
              </a:ext>
            </a:extLst>
          </p:cNvPr>
          <p:cNvGrpSpPr/>
          <p:nvPr/>
        </p:nvGrpSpPr>
        <p:grpSpPr>
          <a:xfrm>
            <a:off x="0" y="22313785"/>
            <a:ext cx="16459199" cy="1656666"/>
            <a:chOff x="266700" y="18940685"/>
            <a:chExt cx="15849600" cy="1656666"/>
          </a:xfrm>
          <a:solidFill>
            <a:schemeClr val="tx1"/>
          </a:solidFill>
        </p:grpSpPr>
        <p:grpSp>
          <p:nvGrpSpPr>
            <p:cNvPr id="14" name="Group 13">
              <a:extLst>
                <a:ext uri="{FF2B5EF4-FFF2-40B4-BE49-F238E27FC236}">
                  <a16:creationId xmlns:a16="http://schemas.microsoft.com/office/drawing/2014/main" id="{B19A4A1C-03D6-4AD6-B3DB-F3E3FFFECA9E}"/>
                </a:ext>
              </a:extLst>
            </p:cNvPr>
            <p:cNvGrpSpPr/>
            <p:nvPr/>
          </p:nvGrpSpPr>
          <p:grpSpPr>
            <a:xfrm>
              <a:off x="266700" y="19682951"/>
              <a:ext cx="15849600" cy="914400"/>
              <a:chOff x="1052051" y="20119258"/>
              <a:chExt cx="16985226" cy="914400"/>
            </a:xfrm>
            <a:grpFill/>
          </p:grpSpPr>
          <p:sp>
            <p:nvSpPr>
              <p:cNvPr id="10" name="Isosceles Triangle 9">
                <a:extLst>
                  <a:ext uri="{FF2B5EF4-FFF2-40B4-BE49-F238E27FC236}">
                    <a16:creationId xmlns:a16="http://schemas.microsoft.com/office/drawing/2014/main" id="{EEEE8CDE-1F51-4E89-B6DD-CE8AEB0D9D87}"/>
                  </a:ext>
                </a:extLst>
              </p:cNvPr>
              <p:cNvSpPr/>
              <p:nvPr/>
            </p:nvSpPr>
            <p:spPr>
              <a:xfrm rot="5400000">
                <a:off x="17226116" y="20222496"/>
                <a:ext cx="914400" cy="70792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a:extLst>
                  <a:ext uri="{FF2B5EF4-FFF2-40B4-BE49-F238E27FC236}">
                    <a16:creationId xmlns:a16="http://schemas.microsoft.com/office/drawing/2014/main" id="{A9EF5DA2-0714-4E2A-B3CF-D93AE4363163}"/>
                  </a:ext>
                </a:extLst>
              </p:cNvPr>
              <p:cNvSpPr/>
              <p:nvPr/>
            </p:nvSpPr>
            <p:spPr>
              <a:xfrm rot="16200000">
                <a:off x="948813" y="20222496"/>
                <a:ext cx="914400" cy="70792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9465FA5B-CB4E-484D-8304-D562F64F01DD}"/>
                  </a:ext>
                </a:extLst>
              </p:cNvPr>
              <p:cNvCxnSpPr>
                <a:stCxn id="11" idx="3"/>
                <a:endCxn id="10" idx="3"/>
              </p:cNvCxnSpPr>
              <p:nvPr/>
            </p:nvCxnSpPr>
            <p:spPr>
              <a:xfrm>
                <a:off x="1759975" y="20576458"/>
                <a:ext cx="15569380" cy="0"/>
              </a:xfrm>
              <a:prstGeom prst="line">
                <a:avLst/>
              </a:prstGeom>
              <a:grpFill/>
              <a:ln>
                <a:solidFill>
                  <a:schemeClr val="tx1"/>
                </a:solidFill>
              </a:ln>
            </p:spPr>
            <p:style>
              <a:lnRef idx="3">
                <a:schemeClr val="accent3"/>
              </a:lnRef>
              <a:fillRef idx="0">
                <a:schemeClr val="accent3"/>
              </a:fillRef>
              <a:effectRef idx="2">
                <a:schemeClr val="accent3"/>
              </a:effectRef>
              <a:fontRef idx="minor">
                <a:schemeClr val="tx1"/>
              </a:fontRef>
            </p:style>
          </p:cxnSp>
        </p:grpSp>
        <p:sp>
          <p:nvSpPr>
            <p:cNvPr id="15" name="TextBox 14">
              <a:extLst>
                <a:ext uri="{FF2B5EF4-FFF2-40B4-BE49-F238E27FC236}">
                  <a16:creationId xmlns:a16="http://schemas.microsoft.com/office/drawing/2014/main" id="{EBC87542-4452-4B2E-820A-1C3CD3E3B986}"/>
                </a:ext>
              </a:extLst>
            </p:cNvPr>
            <p:cNvSpPr txBox="1"/>
            <p:nvPr/>
          </p:nvSpPr>
          <p:spPr>
            <a:xfrm>
              <a:off x="2761321" y="18940685"/>
              <a:ext cx="10860358" cy="646330"/>
            </a:xfrm>
            <a:prstGeom prst="rect">
              <a:avLst/>
            </a:prstGeom>
            <a:grpFill/>
          </p:spPr>
          <p:txBody>
            <a:bodyPr wrap="square" rtlCol="0">
              <a:spAutoFit/>
            </a:bodyPr>
            <a:lstStyle/>
            <a:p>
              <a:r>
                <a:rPr lang="en-US" sz="3600" dirty="0">
                  <a:solidFill>
                    <a:schemeClr val="bg1"/>
                  </a:solidFill>
                  <a:latin typeface="Arial Nova Light" panose="020B0304020202020204" pitchFamily="34" charset="0"/>
                </a:rPr>
                <a:t>Poster is still 36” wide, but now taller for more space.</a:t>
              </a:r>
              <a:endParaRPr lang="en-US" dirty="0">
                <a:solidFill>
                  <a:schemeClr val="bg1"/>
                </a:solidFill>
                <a:latin typeface="Arial Nova Light" panose="020B0304020202020204" pitchFamily="34" charset="0"/>
              </a:endParaRPr>
            </a:p>
          </p:txBody>
        </p:sp>
      </p:grpSp>
      <p:sp>
        <p:nvSpPr>
          <p:cNvPr id="16" name="Rectangle 15">
            <a:extLst>
              <a:ext uri="{FF2B5EF4-FFF2-40B4-BE49-F238E27FC236}">
                <a16:creationId xmlns:a16="http://schemas.microsoft.com/office/drawing/2014/main" id="{0234814B-5A17-4AA0-ADEA-C01E18BE615C}"/>
              </a:ext>
            </a:extLst>
          </p:cNvPr>
          <p:cNvSpPr/>
          <p:nvPr/>
        </p:nvSpPr>
        <p:spPr>
          <a:xfrm>
            <a:off x="1" y="0"/>
            <a:ext cx="16459199" cy="598784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C6F5499-BF02-499C-A531-79346F7E0209}"/>
              </a:ext>
            </a:extLst>
          </p:cNvPr>
          <p:cNvSpPr/>
          <p:nvPr/>
        </p:nvSpPr>
        <p:spPr>
          <a:xfrm>
            <a:off x="1932039" y="1023831"/>
            <a:ext cx="12595121" cy="3940181"/>
          </a:xfrm>
          <a:prstGeom prst="rect">
            <a:avLst/>
          </a:prstGeom>
        </p:spPr>
        <p:txBody>
          <a:bodyPr wrap="square">
            <a:spAutoFit/>
          </a:bodyPr>
          <a:lstStyle/>
          <a:p>
            <a:pPr>
              <a:lnSpc>
                <a:spcPct val="130000"/>
              </a:lnSpc>
            </a:pPr>
            <a:r>
              <a:rPr lang="en-US" sz="6600" b="1" dirty="0">
                <a:solidFill>
                  <a:schemeClr val="bg1"/>
                </a:solidFill>
                <a:latin typeface="Lato Black" panose="020F0A02020204030203" pitchFamily="34" charset="0"/>
                <a:ea typeface="Roboto" panose="02000000000000000000" pitchFamily="2" charset="0"/>
                <a:cs typeface="Arial" panose="020B0604020202020204" pitchFamily="34" charset="0"/>
              </a:rPr>
              <a:t>Main finding goes here</a:t>
            </a:r>
            <a:r>
              <a:rPr lang="en-US" sz="6600" dirty="0">
                <a:solidFill>
                  <a:schemeClr val="bg1"/>
                </a:solidFill>
                <a:latin typeface="Lato" panose="020F0502020204030203" pitchFamily="34" charset="0"/>
                <a:ea typeface="Roboto" panose="02000000000000000000" pitchFamily="2" charset="0"/>
                <a:cs typeface="Arial" panose="020B0604020202020204" pitchFamily="34" charset="0"/>
              </a:rPr>
              <a:t>, translated into </a:t>
            </a:r>
            <a:r>
              <a:rPr lang="en-US" sz="6600" dirty="0">
                <a:solidFill>
                  <a:schemeClr val="bg1"/>
                </a:solidFill>
                <a:latin typeface="Lato Black" panose="020F0A02020204030203" pitchFamily="34" charset="0"/>
                <a:ea typeface="Roboto" panose="02000000000000000000" pitchFamily="2" charset="0"/>
                <a:cs typeface="Arial" panose="020B0604020202020204" pitchFamily="34" charset="0"/>
              </a:rPr>
              <a:t>plain English</a:t>
            </a:r>
            <a:r>
              <a:rPr lang="en-US" sz="6600" dirty="0">
                <a:solidFill>
                  <a:schemeClr val="bg1"/>
                </a:solidFill>
                <a:latin typeface="Lato" panose="020F0502020204030203" pitchFamily="34" charset="0"/>
                <a:ea typeface="Roboto" panose="02000000000000000000" pitchFamily="2" charset="0"/>
                <a:cs typeface="Arial" panose="020B0604020202020204" pitchFamily="34" charset="0"/>
              </a:rPr>
              <a:t>. </a:t>
            </a:r>
            <a:r>
              <a:rPr lang="en-US" sz="6600" dirty="0">
                <a:solidFill>
                  <a:schemeClr val="bg1"/>
                </a:solidFill>
                <a:latin typeface="Lato Black" panose="020F0A02020204030203" pitchFamily="34" charset="0"/>
                <a:ea typeface="Roboto" panose="02000000000000000000" pitchFamily="2" charset="0"/>
                <a:cs typeface="Arial" panose="020B0604020202020204" pitchFamily="34" charset="0"/>
              </a:rPr>
              <a:t>Emphasize</a:t>
            </a:r>
            <a:r>
              <a:rPr lang="en-US" sz="6600" dirty="0">
                <a:solidFill>
                  <a:schemeClr val="bg1"/>
                </a:solidFill>
                <a:latin typeface="Lato" panose="020F0502020204030203" pitchFamily="34" charset="0"/>
                <a:ea typeface="Roboto" panose="02000000000000000000" pitchFamily="2" charset="0"/>
                <a:cs typeface="Arial" panose="020B0604020202020204" pitchFamily="34" charset="0"/>
              </a:rPr>
              <a:t> the important words.</a:t>
            </a:r>
            <a:endParaRPr lang="en-US" sz="6600" dirty="0"/>
          </a:p>
        </p:txBody>
      </p:sp>
      <p:sp>
        <p:nvSpPr>
          <p:cNvPr id="21" name="TextBox 20">
            <a:extLst>
              <a:ext uri="{FF2B5EF4-FFF2-40B4-BE49-F238E27FC236}">
                <a16:creationId xmlns:a16="http://schemas.microsoft.com/office/drawing/2014/main" id="{38920713-F683-41F2-9EA8-281B34BA9F8E}"/>
              </a:ext>
            </a:extLst>
          </p:cNvPr>
          <p:cNvSpPr txBox="1"/>
          <p:nvPr/>
        </p:nvSpPr>
        <p:spPr>
          <a:xfrm>
            <a:off x="18237609" y="855195"/>
            <a:ext cx="13795888" cy="8894743"/>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Customizing Your Poster Size</a:t>
            </a:r>
          </a:p>
          <a:p>
            <a:r>
              <a:rPr lang="en-US" sz="4400" dirty="0">
                <a:latin typeface="Arial" panose="020B0604020202020204" pitchFamily="34" charset="0"/>
                <a:cs typeface="Arial" panose="020B0604020202020204" pitchFamily="34" charset="0"/>
              </a:rPr>
              <a:t>Create a vertical poster by customizing your slide size.</a:t>
            </a:r>
          </a:p>
          <a:p>
            <a:r>
              <a:rPr lang="en-US" sz="4400" dirty="0">
                <a:latin typeface="Arial" panose="020B0604020202020204" pitchFamily="34" charset="0"/>
                <a:cs typeface="Arial" panose="020B0604020202020204" pitchFamily="34" charset="0"/>
              </a:rPr>
              <a:t>  </a:t>
            </a:r>
          </a:p>
          <a:p>
            <a:r>
              <a:rPr lang="en-US" sz="4400" dirty="0">
                <a:latin typeface="Arial" panose="020B0604020202020204" pitchFamily="34" charset="0"/>
                <a:cs typeface="Arial" panose="020B0604020202020204" pitchFamily="34" charset="0"/>
              </a:rPr>
              <a:t>To set a custom size:</a:t>
            </a:r>
          </a:p>
          <a:p>
            <a:pPr marL="342900" indent="-342900">
              <a:buFont typeface="+mj-lt"/>
              <a:buAutoNum type="arabicPeriod"/>
            </a:pPr>
            <a:r>
              <a:rPr lang="en-US" sz="4400" dirty="0">
                <a:latin typeface="Arial" panose="020B0604020202020204" pitchFamily="34" charset="0"/>
                <a:cs typeface="Arial" panose="020B0604020202020204" pitchFamily="34" charset="0"/>
              </a:rPr>
              <a:t> Select ‘Design’ in the ribbon.</a:t>
            </a:r>
          </a:p>
          <a:p>
            <a:pPr marL="342900" indent="-342900">
              <a:buFont typeface="+mj-lt"/>
              <a:buAutoNum type="arabicPeriod"/>
            </a:pPr>
            <a:r>
              <a:rPr lang="en-US" sz="4400" dirty="0">
                <a:latin typeface="Arial" panose="020B0604020202020204" pitchFamily="34" charset="0"/>
                <a:cs typeface="Arial" panose="020B0604020202020204" pitchFamily="34" charset="0"/>
              </a:rPr>
              <a:t> Choose ‘Slide Size’ in the Customize section.</a:t>
            </a:r>
          </a:p>
          <a:p>
            <a:pPr marL="342900" indent="-342900">
              <a:buFont typeface="+mj-lt"/>
              <a:buAutoNum type="arabicPeriod"/>
            </a:pPr>
            <a:r>
              <a:rPr lang="en-US" sz="4400" dirty="0">
                <a:latin typeface="Arial" panose="020B0604020202020204" pitchFamily="34" charset="0"/>
                <a:cs typeface="Arial" panose="020B0604020202020204" pitchFamily="34" charset="0"/>
              </a:rPr>
              <a:t> Select “Custom Slide Size…”</a:t>
            </a:r>
          </a:p>
          <a:p>
            <a:endParaRPr lang="en-US" sz="4400" dirty="0">
              <a:latin typeface="Arial" panose="020B0604020202020204" pitchFamily="34" charset="0"/>
              <a:cs typeface="Arial" panose="020B0604020202020204" pitchFamily="34" charset="0"/>
            </a:endParaRPr>
          </a:p>
          <a:p>
            <a:r>
              <a:rPr lang="en-US" sz="4400" dirty="0">
                <a:latin typeface="Arial" panose="020B0604020202020204" pitchFamily="34" charset="0"/>
                <a:cs typeface="Arial" panose="020B0604020202020204" pitchFamily="34" charset="0"/>
              </a:rPr>
              <a:t>The width of your poster should be no larger than 42”.  The height should be no larger than 48”</a:t>
            </a:r>
          </a:p>
          <a:p>
            <a:endParaRPr lang="en-US" sz="4400" dirty="0">
              <a:latin typeface="Arial" panose="020B0604020202020204" pitchFamily="34" charset="0"/>
              <a:cs typeface="Arial" panose="020B0604020202020204" pitchFamily="34" charset="0"/>
            </a:endParaRPr>
          </a:p>
          <a:p>
            <a:r>
              <a:rPr lang="en-US" sz="4400" b="1" dirty="0">
                <a:solidFill>
                  <a:srgbClr val="FF0000"/>
                </a:solidFill>
                <a:latin typeface="Arial" panose="020B0604020202020204" pitchFamily="34" charset="0"/>
                <a:cs typeface="Arial" panose="020B0604020202020204" pitchFamily="34" charset="0"/>
              </a:rPr>
              <a:t>NOTE</a:t>
            </a:r>
            <a:r>
              <a:rPr lang="en-US" sz="4400" dirty="0">
                <a:latin typeface="Arial" panose="020B0604020202020204" pitchFamily="34" charset="0"/>
                <a:cs typeface="Arial" panose="020B0604020202020204" pitchFamily="34" charset="0"/>
              </a:rPr>
              <a:t>: Larger posters cost more.  The minimum 24” height and 36” length will be your best value.</a:t>
            </a:r>
          </a:p>
        </p:txBody>
      </p:sp>
      <p:sp>
        <p:nvSpPr>
          <p:cNvPr id="23" name="TextBox 22">
            <a:extLst>
              <a:ext uri="{FF2B5EF4-FFF2-40B4-BE49-F238E27FC236}">
                <a16:creationId xmlns:a16="http://schemas.microsoft.com/office/drawing/2014/main" id="{0562B9DE-04FA-4E04-8EBD-D04CCEF3D7A7}"/>
              </a:ext>
            </a:extLst>
          </p:cNvPr>
          <p:cNvSpPr txBox="1"/>
          <p:nvPr/>
        </p:nvSpPr>
        <p:spPr>
          <a:xfrm>
            <a:off x="486788" y="6193093"/>
            <a:ext cx="7742812" cy="2246769"/>
          </a:xfrm>
          <a:prstGeom prst="rect">
            <a:avLst/>
          </a:prstGeom>
          <a:noFill/>
        </p:spPr>
        <p:txBody>
          <a:bodyPr wrap="square" rtlCol="0">
            <a:spAutoFit/>
          </a:bodyPr>
          <a:lstStyle/>
          <a:p>
            <a:r>
              <a:rPr lang="en-US" sz="3600" b="1" dirty="0">
                <a:solidFill>
                  <a:srgbClr val="73000A"/>
                </a:solidFill>
                <a:latin typeface="Arial" panose="020B0604020202020204" pitchFamily="34" charset="0"/>
                <a:cs typeface="Arial" panose="020B0604020202020204" pitchFamily="34" charset="0"/>
              </a:rPr>
              <a:t>Title goes here; make it small if you need to free up space.</a:t>
            </a:r>
          </a:p>
          <a:p>
            <a:br>
              <a:rPr lang="en-US" sz="1600" dirty="0">
                <a:solidFill>
                  <a:srgbClr val="73000A"/>
                </a:solidFill>
                <a:latin typeface="Arial" panose="020B0604020202020204" pitchFamily="34" charset="0"/>
                <a:cs typeface="Arial" panose="020B0604020202020204" pitchFamily="34" charset="0"/>
              </a:rPr>
            </a:br>
            <a:r>
              <a:rPr lang="en-US" sz="2400" dirty="0">
                <a:solidFill>
                  <a:srgbClr val="73000A"/>
                </a:solidFill>
                <a:latin typeface="Arial" panose="020B0604020202020204" pitchFamily="34" charset="0"/>
                <a:cs typeface="Arial" panose="020B0604020202020204" pitchFamily="34" charset="0"/>
              </a:rPr>
              <a:t>{Place name here}</a:t>
            </a:r>
            <a:br>
              <a:rPr lang="en-US" sz="2400" dirty="0">
                <a:solidFill>
                  <a:srgbClr val="73000A"/>
                </a:solidFill>
                <a:latin typeface="Arial" panose="020B0604020202020204" pitchFamily="34" charset="0"/>
                <a:cs typeface="Arial" panose="020B0604020202020204" pitchFamily="34" charset="0"/>
              </a:rPr>
            </a:br>
            <a:r>
              <a:rPr lang="en-US" sz="2400" dirty="0">
                <a:solidFill>
                  <a:srgbClr val="73000A"/>
                </a:solidFill>
                <a:latin typeface="Arial" panose="020B0604020202020204" pitchFamily="34" charset="0"/>
                <a:cs typeface="Arial" panose="020B0604020202020204" pitchFamily="34" charset="0"/>
              </a:rPr>
              <a:t>{Graduation with Leadership Distinction in PATHWAY}</a:t>
            </a:r>
            <a:endParaRPr lang="en-US" sz="1600" dirty="0">
              <a:solidFill>
                <a:srgbClr val="73000A"/>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07A463C7-320A-4FD6-B17C-52828052D4E5}"/>
              </a:ext>
            </a:extLst>
          </p:cNvPr>
          <p:cNvSpPr txBox="1"/>
          <p:nvPr/>
        </p:nvSpPr>
        <p:spPr>
          <a:xfrm>
            <a:off x="486787" y="12084754"/>
            <a:ext cx="3733800" cy="3046988"/>
          </a:xfrm>
          <a:prstGeom prst="rect">
            <a:avLst/>
          </a:prstGeom>
          <a:noFill/>
        </p:spPr>
        <p:txBody>
          <a:bodyPr wrap="square" rtlCol="0">
            <a:spAutoFit/>
          </a:bodyPr>
          <a:lstStyle/>
          <a:p>
            <a:pPr algn="ctr"/>
            <a:r>
              <a:rPr lang="en-US" sz="4000" dirty="0">
                <a:solidFill>
                  <a:srgbClr val="73000A"/>
                </a:solidFill>
                <a:latin typeface="Arial" panose="020B0604020202020204" pitchFamily="34" charset="0"/>
                <a:cs typeface="Arial" panose="020B0604020202020204" pitchFamily="34" charset="0"/>
              </a:rPr>
              <a:t>Reflection (Analysis)</a:t>
            </a:r>
          </a:p>
          <a:p>
            <a:pPr algn="ctr"/>
            <a:r>
              <a:rPr lang="en-US" sz="1600" dirty="0">
                <a:latin typeface="Arial" panose="020B0604020202020204" pitchFamily="34" charset="0"/>
                <a:cs typeface="Arial" panose="020B0604020202020204" pitchFamily="34" charset="0"/>
              </a:rPr>
              <a:t>How did your BTC experience relate to your WTC experience, what else were you involved with that gave meaning to your experiences? You can either drill down to one class or focus on an overarching theme of your major courses.</a:t>
            </a:r>
            <a:endParaRPr lang="en-US" sz="1600" b="1"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9CB5B874-6614-4069-98D0-6E4FDCFC2194}"/>
              </a:ext>
            </a:extLst>
          </p:cNvPr>
          <p:cNvSpPr txBox="1"/>
          <p:nvPr/>
        </p:nvSpPr>
        <p:spPr>
          <a:xfrm>
            <a:off x="486788" y="8797731"/>
            <a:ext cx="3733799" cy="3662541"/>
          </a:xfrm>
          <a:prstGeom prst="rect">
            <a:avLst/>
          </a:prstGeom>
          <a:noFill/>
        </p:spPr>
        <p:txBody>
          <a:bodyPr wrap="square" rtlCol="0">
            <a:spAutoFit/>
          </a:bodyPr>
          <a:lstStyle/>
          <a:p>
            <a:pPr algn="ctr"/>
            <a:r>
              <a:rPr lang="en-US" sz="4000" dirty="0">
                <a:solidFill>
                  <a:srgbClr val="73000A"/>
                </a:solidFill>
                <a:latin typeface="Arial" panose="020B0604020202020204" pitchFamily="34" charset="0"/>
                <a:cs typeface="Arial" panose="020B0604020202020204" pitchFamily="34" charset="0"/>
              </a:rPr>
              <a:t>Beyond the Classroom</a:t>
            </a:r>
            <a:br>
              <a:rPr lang="en-US" sz="4000" dirty="0">
                <a:latin typeface="Archer Bold" panose="02000000000000000000" pitchFamily="50" charset="0"/>
              </a:rPr>
            </a:br>
            <a:r>
              <a:rPr lang="en-US" sz="1600" dirty="0">
                <a:latin typeface="Arial" panose="020B0604020202020204" pitchFamily="34" charset="0"/>
                <a:cs typeface="Arial" panose="020B0604020202020204" pitchFamily="34" charset="0"/>
              </a:rPr>
              <a:t>Title of My Beyond the Classroom Describe the context of your BTC Experience here. Your role/title, where your BTC engagement took place (name and purpose of organization if appropriate).  How long you spent. Why you got involved, etc.  </a:t>
            </a:r>
          </a:p>
          <a:p>
            <a:pPr algn="ctr"/>
            <a:endParaRPr lang="en-US" sz="4000" b="1" dirty="0">
              <a:latin typeface="Archer Bold" panose="02000000000000000000" pitchFamily="50" charset="0"/>
            </a:endParaRPr>
          </a:p>
        </p:txBody>
      </p:sp>
      <p:sp>
        <p:nvSpPr>
          <p:cNvPr id="26" name="TextBox 25">
            <a:extLst>
              <a:ext uri="{FF2B5EF4-FFF2-40B4-BE49-F238E27FC236}">
                <a16:creationId xmlns:a16="http://schemas.microsoft.com/office/drawing/2014/main" id="{9F193B1A-6E1B-4E78-BA1B-BA8326E5ECE2}"/>
              </a:ext>
            </a:extLst>
          </p:cNvPr>
          <p:cNvSpPr txBox="1"/>
          <p:nvPr/>
        </p:nvSpPr>
        <p:spPr>
          <a:xfrm>
            <a:off x="4937021" y="8875202"/>
            <a:ext cx="3733799" cy="2554545"/>
          </a:xfrm>
          <a:prstGeom prst="rect">
            <a:avLst/>
          </a:prstGeom>
          <a:noFill/>
        </p:spPr>
        <p:txBody>
          <a:bodyPr wrap="square" rtlCol="0">
            <a:spAutoFit/>
          </a:bodyPr>
          <a:lstStyle/>
          <a:p>
            <a:pPr algn="ctr"/>
            <a:r>
              <a:rPr lang="en-US" sz="4000" dirty="0">
                <a:solidFill>
                  <a:srgbClr val="73000A"/>
                </a:solidFill>
                <a:latin typeface="Arial" panose="020B0604020202020204" pitchFamily="34" charset="0"/>
                <a:cs typeface="Arial" panose="020B0604020202020204" pitchFamily="34" charset="0"/>
              </a:rPr>
              <a:t>Activity and Description</a:t>
            </a:r>
          </a:p>
          <a:p>
            <a:pPr algn="ctr"/>
            <a:r>
              <a:rPr lang="en-US" sz="1600" dirty="0">
                <a:latin typeface="Arial" panose="020B0604020202020204" pitchFamily="34" charset="0"/>
                <a:cs typeface="Arial" panose="020B0604020202020204" pitchFamily="34" charset="0"/>
              </a:rPr>
              <a:t>What were the most significant things you did, what was the role/commitment level, who else did you interact with (peers, colleagues, mentors), details on what this experience involved.</a:t>
            </a:r>
            <a:endParaRPr lang="en-US"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39493582-76C8-4925-9029-BD4918A393DB}"/>
              </a:ext>
            </a:extLst>
          </p:cNvPr>
          <p:cNvSpPr txBox="1"/>
          <p:nvPr/>
        </p:nvSpPr>
        <p:spPr>
          <a:xfrm>
            <a:off x="4834158" y="12178967"/>
            <a:ext cx="3733799" cy="2431435"/>
          </a:xfrm>
          <a:prstGeom prst="rect">
            <a:avLst/>
          </a:prstGeom>
          <a:noFill/>
        </p:spPr>
        <p:txBody>
          <a:bodyPr wrap="square" rtlCol="0">
            <a:spAutoFit/>
          </a:bodyPr>
          <a:lstStyle/>
          <a:p>
            <a:pPr algn="ctr"/>
            <a:r>
              <a:rPr lang="en-US" sz="4000" dirty="0">
                <a:solidFill>
                  <a:srgbClr val="73000A"/>
                </a:solidFill>
                <a:latin typeface="Arial" panose="020B0604020202020204" pitchFamily="34" charset="0"/>
                <a:cs typeface="Arial" panose="020B0604020202020204" pitchFamily="34" charset="0"/>
              </a:rPr>
              <a:t>Reflection cont.</a:t>
            </a:r>
          </a:p>
          <a:p>
            <a:pPr algn="ctr"/>
            <a:r>
              <a:rPr lang="en-US" sz="1600" dirty="0">
                <a:latin typeface="Arial" panose="020B0604020202020204" pitchFamily="34" charset="0"/>
                <a:cs typeface="Arial" panose="020B0604020202020204" pitchFamily="34" charset="0"/>
              </a:rPr>
              <a:t>What did I learn-deeper understanding of yourself, others, your studies, or your future career aspirations, how did your understanding of a concept change your experience?</a:t>
            </a:r>
          </a:p>
          <a:p>
            <a:pPr algn="ctr"/>
            <a:r>
              <a:rPr lang="en-US" sz="1600" dirty="0">
                <a:latin typeface="Arial" panose="020B0604020202020204" pitchFamily="34" charset="0"/>
                <a:cs typeface="Arial" panose="020B0604020202020204" pitchFamily="34" charset="0"/>
              </a:rPr>
              <a:t>Here are new questions I have now that I’ve learned this…</a:t>
            </a:r>
          </a:p>
        </p:txBody>
      </p:sp>
      <p:sp>
        <p:nvSpPr>
          <p:cNvPr id="28" name="TextBox 27">
            <a:extLst>
              <a:ext uri="{FF2B5EF4-FFF2-40B4-BE49-F238E27FC236}">
                <a16:creationId xmlns:a16="http://schemas.microsoft.com/office/drawing/2014/main" id="{2BC63061-03A9-49D1-8AEB-389CC0A9E7D6}"/>
              </a:ext>
            </a:extLst>
          </p:cNvPr>
          <p:cNvSpPr txBox="1"/>
          <p:nvPr/>
        </p:nvSpPr>
        <p:spPr>
          <a:xfrm>
            <a:off x="638516" y="15359622"/>
            <a:ext cx="7742812" cy="2677656"/>
          </a:xfrm>
          <a:prstGeom prst="rect">
            <a:avLst/>
          </a:prstGeom>
          <a:noFill/>
        </p:spPr>
        <p:txBody>
          <a:bodyPr wrap="square" rtlCol="0">
            <a:spAutoFit/>
          </a:bodyPr>
          <a:lstStyle/>
          <a:p>
            <a:pPr algn="ctr"/>
            <a:r>
              <a:rPr lang="en-US" sz="4000" dirty="0">
                <a:solidFill>
                  <a:srgbClr val="73000A"/>
                </a:solidFill>
                <a:latin typeface="Arial" panose="020B0604020202020204" pitchFamily="34" charset="0"/>
                <a:cs typeface="Arial" panose="020B0604020202020204" pitchFamily="34" charset="0"/>
              </a:rPr>
              <a:t>Conclusion</a:t>
            </a:r>
          </a:p>
          <a:p>
            <a:pPr algn="ctr"/>
            <a:r>
              <a:rPr lang="en-US" sz="1600" dirty="0">
                <a:latin typeface="Arial" panose="020B0604020202020204" pitchFamily="34" charset="0"/>
                <a:cs typeface="Arial" panose="020B0604020202020204" pitchFamily="34" charset="0"/>
              </a:rPr>
              <a:t>How does this experience and learning impact your own decisions for the future? What guiding principles are you going to take with you in whatever you decide to do? Here is what I want to do for my future and why?</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This is also a good section to acknowledge anyone who was influential to your project. </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algn="ctr"/>
            <a:r>
              <a:rPr lang="en-US" sz="1600" b="1" dirty="0">
                <a:latin typeface="Arial" panose="020B0604020202020204" pitchFamily="34" charset="0"/>
                <a:cs typeface="Arial" panose="020B0604020202020204" pitchFamily="34" charset="0"/>
              </a:rPr>
              <a:t>Please note: The provided prompts for each section are not exhaustive. Please refer to GLD Presentations Expectations form for additional details.</a:t>
            </a:r>
          </a:p>
        </p:txBody>
      </p:sp>
      <p:sp>
        <p:nvSpPr>
          <p:cNvPr id="42" name="TextBox 41">
            <a:extLst>
              <a:ext uri="{FF2B5EF4-FFF2-40B4-BE49-F238E27FC236}">
                <a16:creationId xmlns:a16="http://schemas.microsoft.com/office/drawing/2014/main" id="{C5061E43-DF3D-4288-945A-ED02BB3DE9CD}"/>
              </a:ext>
            </a:extLst>
          </p:cNvPr>
          <p:cNvSpPr txBox="1"/>
          <p:nvPr/>
        </p:nvSpPr>
        <p:spPr>
          <a:xfrm>
            <a:off x="486787" y="19482556"/>
            <a:ext cx="10493330" cy="1569660"/>
          </a:xfrm>
          <a:prstGeom prst="rect">
            <a:avLst/>
          </a:prstGeom>
          <a:noFill/>
        </p:spPr>
        <p:txBody>
          <a:bodyPr wrap="square" rtlCol="0">
            <a:spAutoFit/>
          </a:bodyPr>
          <a:lstStyle/>
          <a:p>
            <a:pPr algn="r"/>
            <a:r>
              <a:rPr lang="en-US" sz="3200" dirty="0">
                <a:solidFill>
                  <a:schemeClr val="bg1"/>
                </a:solidFill>
                <a:latin typeface="Arial Narrow" panose="020B0606020202030204" pitchFamily="34" charset="0"/>
                <a:cs typeface="Arial" panose="020B0604020202020204" pitchFamily="34" charset="0"/>
              </a:rPr>
              <a:t>Find out more information about me and my experiences at </a:t>
            </a:r>
            <a:r>
              <a:rPr lang="en-US" sz="3200" dirty="0" err="1">
                <a:solidFill>
                  <a:schemeClr val="bg1"/>
                </a:solidFill>
                <a:latin typeface="Arial Narrow" panose="020B0606020202030204" pitchFamily="34" charset="0"/>
                <a:cs typeface="Arial" panose="020B0604020202020204" pitchFamily="34" charset="0"/>
              </a:rPr>
              <a:t>UofSC</a:t>
            </a:r>
            <a:r>
              <a:rPr lang="en-US" sz="3200" dirty="0">
                <a:solidFill>
                  <a:schemeClr val="bg1"/>
                </a:solidFill>
                <a:latin typeface="Arial Narrow" panose="020B0606020202030204" pitchFamily="34" charset="0"/>
                <a:cs typeface="Arial" panose="020B0604020202020204" pitchFamily="34" charset="0"/>
              </a:rPr>
              <a:t>: www.eportfolios.com/andrewrsmith</a:t>
            </a:r>
            <a:br>
              <a:rPr lang="en-US" sz="3200" dirty="0">
                <a:solidFill>
                  <a:schemeClr val="bg1"/>
                </a:solidFill>
                <a:latin typeface="Arial Narrow" panose="020B0606020202030204" pitchFamily="34" charset="0"/>
                <a:cs typeface="Arial" panose="020B0604020202020204" pitchFamily="34" charset="0"/>
              </a:rPr>
            </a:br>
            <a:r>
              <a:rPr lang="en-US" sz="3200" dirty="0">
                <a:solidFill>
                  <a:schemeClr val="bg1"/>
                </a:solidFill>
                <a:latin typeface="Arial Narrow" panose="020B0606020202030204" pitchFamily="34" charset="0"/>
                <a:cs typeface="Arial" panose="020B0604020202020204" pitchFamily="34" charset="0"/>
              </a:rPr>
              <a:t>    arsmith@sc.edu</a:t>
            </a:r>
          </a:p>
        </p:txBody>
      </p:sp>
      <p:pic>
        <p:nvPicPr>
          <p:cNvPr id="44" name="Picture 43" descr="A picture containing drawing&#10;&#10;Description automatically generated">
            <a:extLst>
              <a:ext uri="{FF2B5EF4-FFF2-40B4-BE49-F238E27FC236}">
                <a16:creationId xmlns:a16="http://schemas.microsoft.com/office/drawing/2014/main" id="{191CC7DB-CA28-4096-A36B-F607290A6F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85036" y="19212781"/>
            <a:ext cx="1918265" cy="2014515"/>
          </a:xfrm>
          <a:prstGeom prst="rect">
            <a:avLst/>
          </a:prstGeom>
        </p:spPr>
      </p:pic>
      <p:pic>
        <p:nvPicPr>
          <p:cNvPr id="45" name="Picture 44">
            <a:extLst>
              <a:ext uri="{FF2B5EF4-FFF2-40B4-BE49-F238E27FC236}">
                <a16:creationId xmlns:a16="http://schemas.microsoft.com/office/drawing/2014/main" id="{C23B6CEF-5141-4314-8C92-C1218FF3B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4487" y="10376651"/>
            <a:ext cx="5899321" cy="3757529"/>
          </a:xfrm>
          <a:prstGeom prst="rect">
            <a:avLst/>
          </a:prstGeom>
        </p:spPr>
      </p:pic>
      <p:pic>
        <p:nvPicPr>
          <p:cNvPr id="46" name="Picture 4" descr="http://www.vacorps.com/wp-content/uploads/2014/02/DSC06514-1024x768.jpg">
            <a:extLst>
              <a:ext uri="{FF2B5EF4-FFF2-40B4-BE49-F238E27FC236}">
                <a16:creationId xmlns:a16="http://schemas.microsoft.com/office/drawing/2014/main" id="{92284B98-57C3-445A-AFF4-3BA94659C6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9737" y="14461384"/>
            <a:ext cx="4940019" cy="3705015"/>
          </a:xfrm>
          <a:prstGeom prst="rect">
            <a:avLst/>
          </a:prstGeom>
          <a:noFill/>
          <a:extLst>
            <a:ext uri="{909E8E84-426E-40dd-AFC4-6F175D3DCCD1}">
              <a14:hiddenFill xmlns="" xmlns:a14="http://schemas.microsoft.com/office/drawing/2010/main">
                <a:solidFill>
                  <a:srgbClr val="FFFFFF"/>
                </a:solidFill>
              </a14:hiddenFill>
            </a:ext>
          </a:extLst>
        </p:spPr>
      </p:pic>
      <p:pic>
        <p:nvPicPr>
          <p:cNvPr id="47" name="Picture 6" descr="https://www.th-koeln.de/mam/bilder/studium/bewerbung_zulassung/finanz/16_meetandgreet.jpg">
            <a:extLst>
              <a:ext uri="{FF2B5EF4-FFF2-40B4-BE49-F238E27FC236}">
                <a16:creationId xmlns:a16="http://schemas.microsoft.com/office/drawing/2014/main" id="{9518332B-BCCE-421C-BC54-5307DA44B8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69146" y="6344431"/>
            <a:ext cx="5230610" cy="348707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9" name="Group 48">
            <a:extLst>
              <a:ext uri="{FF2B5EF4-FFF2-40B4-BE49-F238E27FC236}">
                <a16:creationId xmlns:a16="http://schemas.microsoft.com/office/drawing/2014/main" id="{A205D0F6-C91F-465E-BFC7-841E529A36BD}"/>
              </a:ext>
            </a:extLst>
          </p:cNvPr>
          <p:cNvGrpSpPr/>
          <p:nvPr/>
        </p:nvGrpSpPr>
        <p:grpSpPr>
          <a:xfrm rot="5400000">
            <a:off x="-11896381" y="10515602"/>
            <a:ext cx="21945601" cy="914400"/>
            <a:chOff x="1052051" y="20119258"/>
            <a:chExt cx="16985226" cy="914400"/>
          </a:xfrm>
          <a:solidFill>
            <a:schemeClr val="tx1"/>
          </a:solidFill>
        </p:grpSpPr>
        <p:sp>
          <p:nvSpPr>
            <p:cNvPr id="51" name="Isosceles Triangle 50">
              <a:extLst>
                <a:ext uri="{FF2B5EF4-FFF2-40B4-BE49-F238E27FC236}">
                  <a16:creationId xmlns:a16="http://schemas.microsoft.com/office/drawing/2014/main" id="{4A6B8B97-D77A-4D97-8056-715E6F223B69}"/>
                </a:ext>
              </a:extLst>
            </p:cNvPr>
            <p:cNvSpPr/>
            <p:nvPr/>
          </p:nvSpPr>
          <p:spPr>
            <a:xfrm rot="5400000">
              <a:off x="17226116" y="20222496"/>
              <a:ext cx="914400" cy="70792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Isosceles Triangle 51">
              <a:extLst>
                <a:ext uri="{FF2B5EF4-FFF2-40B4-BE49-F238E27FC236}">
                  <a16:creationId xmlns:a16="http://schemas.microsoft.com/office/drawing/2014/main" id="{B81CBBF0-DAF2-46D7-96F6-61DCC4028AD8}"/>
                </a:ext>
              </a:extLst>
            </p:cNvPr>
            <p:cNvSpPr/>
            <p:nvPr/>
          </p:nvSpPr>
          <p:spPr>
            <a:xfrm rot="16200000">
              <a:off x="948813" y="20222496"/>
              <a:ext cx="914400" cy="70792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2EF8A457-548D-40C5-B855-A79708512FE6}"/>
                </a:ext>
              </a:extLst>
            </p:cNvPr>
            <p:cNvCxnSpPr>
              <a:stCxn id="52" idx="3"/>
              <a:endCxn id="51" idx="3"/>
            </p:cNvCxnSpPr>
            <p:nvPr/>
          </p:nvCxnSpPr>
          <p:spPr>
            <a:xfrm>
              <a:off x="1759975" y="20576458"/>
              <a:ext cx="15569380" cy="0"/>
            </a:xfrm>
            <a:prstGeom prst="line">
              <a:avLst/>
            </a:prstGeom>
            <a:grpFill/>
            <a:ln>
              <a:solidFill>
                <a:schemeClr val="tx1"/>
              </a:solidFill>
            </a:ln>
          </p:spPr>
          <p:style>
            <a:lnRef idx="3">
              <a:schemeClr val="accent3"/>
            </a:lnRef>
            <a:fillRef idx="0">
              <a:schemeClr val="accent3"/>
            </a:fillRef>
            <a:effectRef idx="2">
              <a:schemeClr val="accent3"/>
            </a:effectRef>
            <a:fontRef idx="minor">
              <a:schemeClr val="tx1"/>
            </a:fontRef>
          </p:style>
        </p:cxnSp>
      </p:grpSp>
      <p:sp>
        <p:nvSpPr>
          <p:cNvPr id="50" name="TextBox 49">
            <a:extLst>
              <a:ext uri="{FF2B5EF4-FFF2-40B4-BE49-F238E27FC236}">
                <a16:creationId xmlns:a16="http://schemas.microsoft.com/office/drawing/2014/main" id="{72E47CA7-9B5A-4E19-B322-03AE9B83C478}"/>
              </a:ext>
            </a:extLst>
          </p:cNvPr>
          <p:cNvSpPr txBox="1"/>
          <p:nvPr/>
        </p:nvSpPr>
        <p:spPr>
          <a:xfrm>
            <a:off x="-4068795" y="9541641"/>
            <a:ext cx="2763693" cy="1200329"/>
          </a:xfrm>
          <a:prstGeom prst="rect">
            <a:avLst/>
          </a:prstGeom>
          <a:solidFill>
            <a:schemeClr val="tx1"/>
          </a:solidFill>
        </p:spPr>
        <p:txBody>
          <a:bodyPr wrap="square" rtlCol="0">
            <a:spAutoFit/>
          </a:bodyPr>
          <a:lstStyle/>
          <a:p>
            <a:r>
              <a:rPr lang="en-US" sz="3600" dirty="0">
                <a:solidFill>
                  <a:schemeClr val="bg1"/>
                </a:solidFill>
                <a:latin typeface="Arial Nova Light" panose="020B0304020202020204" pitchFamily="34" charset="0"/>
              </a:rPr>
              <a:t>Maximum height is 48”</a:t>
            </a:r>
            <a:endParaRPr lang="en-US" dirty="0">
              <a:solidFill>
                <a:schemeClr val="bg1"/>
              </a:solidFill>
              <a:latin typeface="Arial Nova Light" panose="020B0304020202020204" pitchFamily="34" charset="0"/>
            </a:endParaRPr>
          </a:p>
        </p:txBody>
      </p:sp>
      <p:pic>
        <p:nvPicPr>
          <p:cNvPr id="55" name="Picture 54" descr="A close up of a logo&#10;&#10;Description automatically generated">
            <a:extLst>
              <a:ext uri="{FF2B5EF4-FFF2-40B4-BE49-F238E27FC236}">
                <a16:creationId xmlns:a16="http://schemas.microsoft.com/office/drawing/2014/main" id="{D2FADB64-740C-46C6-8B2B-5FA2958EEE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32623" y="19212780"/>
            <a:ext cx="2014516" cy="2014516"/>
          </a:xfrm>
          <a:prstGeom prst="rect">
            <a:avLst/>
          </a:prstGeom>
        </p:spPr>
      </p:pic>
    </p:spTree>
    <p:extLst>
      <p:ext uri="{BB962C8B-B14F-4D97-AF65-F5344CB8AC3E}">
        <p14:creationId xmlns:p14="http://schemas.microsoft.com/office/powerpoint/2010/main" val="13614619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963</TotalTime>
  <Words>1721</Words>
  <Application>Microsoft Office PowerPoint</Application>
  <PresentationFormat>Custom</PresentationFormat>
  <Paragraphs>136</Paragraphs>
  <Slides>7</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vt:i4>
      </vt:variant>
    </vt:vector>
  </HeadingPairs>
  <TitlesOfParts>
    <vt:vector size="18" baseType="lpstr">
      <vt:lpstr>Archer Bold</vt:lpstr>
      <vt:lpstr>Arial</vt:lpstr>
      <vt:lpstr>Arial Narrow</vt:lpstr>
      <vt:lpstr>Arial Nova Light</vt:lpstr>
      <vt:lpstr>Calibri</vt:lpstr>
      <vt:lpstr>Calibri Light</vt:lpstr>
      <vt:lpstr>Georgia</vt:lpstr>
      <vt:lpstr>Lato</vt:lpstr>
      <vt:lpstr>Lato Black</vt:lpstr>
      <vt:lpstr>Verdana</vt:lpstr>
      <vt:lpstr>Office Theme</vt:lpstr>
      <vt:lpstr>PowerPoint Presentation</vt:lpstr>
      <vt:lpstr>PowerPoint Presentation</vt:lpstr>
      <vt:lpstr>PowerPoint Presentation</vt:lpstr>
      <vt:lpstr>PowerPoint Presentation</vt:lpstr>
      <vt:lpstr> </vt:lpstr>
      <vt:lpstr>PowerPoint Presentation</vt:lpstr>
      <vt:lpstr>PowerPoint Presentation</vt:lpstr>
    </vt:vector>
  </TitlesOfParts>
  <Company>University of South Carolina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FORD, MADISON E</dc:creator>
  <cp:lastModifiedBy>JAMES, ZACK</cp:lastModifiedBy>
  <cp:revision>90</cp:revision>
  <dcterms:created xsi:type="dcterms:W3CDTF">2016-09-26T13:56:38Z</dcterms:created>
  <dcterms:modified xsi:type="dcterms:W3CDTF">2020-02-18T16:47:02Z</dcterms:modified>
</cp:coreProperties>
</file>